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77" r:id="rId2"/>
    <p:sldId id="585" r:id="rId3"/>
    <p:sldId id="257" r:id="rId4"/>
    <p:sldId id="586" r:id="rId5"/>
    <p:sldId id="587" r:id="rId6"/>
    <p:sldId id="564" r:id="rId7"/>
    <p:sldId id="565" r:id="rId8"/>
    <p:sldId id="566" r:id="rId9"/>
    <p:sldId id="577" r:id="rId10"/>
    <p:sldId id="579" r:id="rId11"/>
    <p:sldId id="610" r:id="rId12"/>
    <p:sldId id="578" r:id="rId13"/>
    <p:sldId id="581" r:id="rId14"/>
    <p:sldId id="582" r:id="rId15"/>
    <p:sldId id="583" r:id="rId16"/>
    <p:sldId id="589" r:id="rId17"/>
    <p:sldId id="611" r:id="rId18"/>
    <p:sldId id="612" r:id="rId19"/>
    <p:sldId id="613" r:id="rId20"/>
    <p:sldId id="614" r:id="rId21"/>
    <p:sldId id="615" r:id="rId22"/>
    <p:sldId id="616" r:id="rId23"/>
    <p:sldId id="590" r:id="rId24"/>
    <p:sldId id="639" r:id="rId25"/>
    <p:sldId id="617" r:id="rId26"/>
    <p:sldId id="618" r:id="rId27"/>
    <p:sldId id="619" r:id="rId28"/>
    <p:sldId id="620" r:id="rId29"/>
    <p:sldId id="623" r:id="rId30"/>
    <p:sldId id="624" r:id="rId31"/>
    <p:sldId id="645" r:id="rId32"/>
    <p:sldId id="591" r:id="rId33"/>
    <p:sldId id="625" r:id="rId34"/>
    <p:sldId id="626" r:id="rId35"/>
    <p:sldId id="627" r:id="rId36"/>
    <p:sldId id="628" r:id="rId37"/>
    <p:sldId id="629" r:id="rId38"/>
    <p:sldId id="633" r:id="rId39"/>
    <p:sldId id="635" r:id="rId40"/>
    <p:sldId id="630" r:id="rId41"/>
    <p:sldId id="631" r:id="rId42"/>
    <p:sldId id="634" r:id="rId43"/>
    <p:sldId id="636" r:id="rId44"/>
    <p:sldId id="637" r:id="rId45"/>
    <p:sldId id="638" r:id="rId46"/>
    <p:sldId id="632" r:id="rId47"/>
    <p:sldId id="592" r:id="rId48"/>
    <p:sldId id="640" r:id="rId49"/>
    <p:sldId id="641" r:id="rId50"/>
    <p:sldId id="642" r:id="rId51"/>
    <p:sldId id="643" r:id="rId52"/>
    <p:sldId id="644" r:id="rId53"/>
    <p:sldId id="646" r:id="rId54"/>
    <p:sldId id="647" r:id="rId55"/>
    <p:sldId id="593" r:id="rId56"/>
    <p:sldId id="648" r:id="rId57"/>
    <p:sldId id="649" r:id="rId58"/>
    <p:sldId id="650" r:id="rId59"/>
    <p:sldId id="651" r:id="rId60"/>
    <p:sldId id="652" r:id="rId61"/>
    <p:sldId id="594" r:id="rId62"/>
    <p:sldId id="653" r:id="rId63"/>
    <p:sldId id="654" r:id="rId64"/>
    <p:sldId id="655" r:id="rId65"/>
    <p:sldId id="658" r:id="rId66"/>
    <p:sldId id="657" r:id="rId67"/>
    <p:sldId id="659" r:id="rId68"/>
    <p:sldId id="660" r:id="rId69"/>
    <p:sldId id="661" r:id="rId70"/>
    <p:sldId id="662" r:id="rId71"/>
    <p:sldId id="663" r:id="rId72"/>
    <p:sldId id="665" r:id="rId73"/>
    <p:sldId id="666" r:id="rId74"/>
    <p:sldId id="667" r:id="rId75"/>
    <p:sldId id="668" r:id="rId76"/>
    <p:sldId id="669" r:id="rId77"/>
    <p:sldId id="670" r:id="rId78"/>
    <p:sldId id="671" r:id="rId79"/>
    <p:sldId id="672" r:id="rId80"/>
    <p:sldId id="673" r:id="rId81"/>
    <p:sldId id="596" r:id="rId82"/>
    <p:sldId id="597" r:id="rId83"/>
    <p:sldId id="598" r:id="rId84"/>
    <p:sldId id="599" r:id="rId85"/>
    <p:sldId id="600" r:id="rId86"/>
    <p:sldId id="601" r:id="rId87"/>
    <p:sldId id="602" r:id="rId88"/>
    <p:sldId id="603" r:id="rId89"/>
    <p:sldId id="604" r:id="rId90"/>
    <p:sldId id="605" r:id="rId91"/>
    <p:sldId id="606" r:id="rId92"/>
    <p:sldId id="607" r:id="rId93"/>
    <p:sldId id="608" r:id="rId94"/>
    <p:sldId id="609" r:id="rId95"/>
    <p:sldId id="584" r:id="rId96"/>
    <p:sldId id="346" r:id="rId97"/>
    <p:sldId id="267" r:id="rId98"/>
    <p:sldId id="570" r:id="rId99"/>
    <p:sldId id="621" r:id="rId100"/>
    <p:sldId id="622" r:id="rId101"/>
    <p:sldId id="266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0. Admin stuff" id="{5ED9F574-9E90-48C0-B2EF-477D9B3D859A}">
          <p14:sldIdLst>
            <p14:sldId id="585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I.2. Reminders from last week" id="{34DBAD3D-FB2D-4500-942D-85797B92BD30}">
          <p14:sldIdLst>
            <p14:sldId id="564"/>
            <p14:sldId id="565"/>
            <p14:sldId id="566"/>
            <p14:sldId id="577"/>
            <p14:sldId id="579"/>
            <p14:sldId id="610"/>
            <p14:sldId id="578"/>
            <p14:sldId id="581"/>
            <p14:sldId id="582"/>
            <p14:sldId id="583"/>
          </p14:sldIdLst>
        </p14:section>
        <p14:section name="II.1. Symmetries in Neural Networks" id="{B0F9A0AC-357C-4C65-8DEB-0DA75E7E8E57}">
          <p14:sldIdLst>
            <p14:sldId id="589"/>
            <p14:sldId id="611"/>
            <p14:sldId id="612"/>
            <p14:sldId id="613"/>
            <p14:sldId id="614"/>
            <p14:sldId id="615"/>
            <p14:sldId id="616"/>
          </p14:sldIdLst>
        </p14:section>
        <p14:section name="II.2. Common initializers" id="{13877876-3A89-4313-905B-A57957712C4D}">
          <p14:sldIdLst>
            <p14:sldId id="590"/>
            <p14:sldId id="639"/>
            <p14:sldId id="617"/>
            <p14:sldId id="618"/>
            <p14:sldId id="619"/>
            <p14:sldId id="620"/>
          </p14:sldIdLst>
        </p14:section>
        <p14:section name="II.3. The no free lunch theorem - part 1" id="{6DE7D8AF-A573-426E-B495-BFD5AC30439C}">
          <p14:sldIdLst>
            <p14:sldId id="623"/>
            <p14:sldId id="624"/>
            <p14:sldId id="645"/>
          </p14:sldIdLst>
        </p14:section>
        <p14:section name="III.1. The exploding gradient problem" id="{FEC201ED-103E-4039-9DC5-9B1D45D5118B}">
          <p14:sldIdLst>
            <p14:sldId id="591"/>
            <p14:sldId id="625"/>
            <p14:sldId id="626"/>
            <p14:sldId id="627"/>
            <p14:sldId id="628"/>
            <p14:sldId id="629"/>
            <p14:sldId id="633"/>
            <p14:sldId id="635"/>
            <p14:sldId id="630"/>
            <p14:sldId id="631"/>
            <p14:sldId id="634"/>
            <p14:sldId id="636"/>
            <p14:sldId id="637"/>
            <p14:sldId id="638"/>
            <p14:sldId id="632"/>
          </p14:sldIdLst>
        </p14:section>
        <p14:section name="III.2. The vanishing gradient problem" id="{C6CA1955-825C-4D35-89FF-C283DF741F3B}">
          <p14:sldIdLst>
            <p14:sldId id="592"/>
            <p14:sldId id="640"/>
            <p14:sldId id="641"/>
            <p14:sldId id="642"/>
            <p14:sldId id="643"/>
            <p14:sldId id="644"/>
          </p14:sldIdLst>
        </p14:section>
        <p14:section name="IV.1. On the need for non-linearity" id="{DDA9EE0F-0813-42F6-A118-306C8350A7E5}">
          <p14:sldIdLst>
            <p14:sldId id="646"/>
            <p14:sldId id="647"/>
            <p14:sldId id="593"/>
            <p14:sldId id="648"/>
            <p14:sldId id="649"/>
            <p14:sldId id="650"/>
            <p14:sldId id="651"/>
            <p14:sldId id="652"/>
          </p14:sldIdLst>
        </p14:section>
        <p14:section name="IV.2. Effects of using an activation function" id="{739E123E-D1E1-40D0-9E4C-2D5FE9156FCC}">
          <p14:sldIdLst>
            <p14:sldId id="594"/>
            <p14:sldId id="653"/>
            <p14:sldId id="654"/>
            <p14:sldId id="655"/>
            <p14:sldId id="658"/>
            <p14:sldId id="657"/>
            <p14:sldId id="659"/>
            <p14:sldId id="660"/>
            <p14:sldId id="661"/>
            <p14:sldId id="662"/>
            <p14:sldId id="663"/>
            <p14:sldId id="665"/>
            <p14:sldId id="666"/>
            <p14:sldId id="667"/>
          </p14:sldIdLst>
        </p14:section>
        <p14:section name="IV.3. Examples of activation functions" id="{D9A7AA55-D3EC-434F-A372-F9D3C2F6A75B}">
          <p14:sldIdLst>
            <p14:sldId id="668"/>
            <p14:sldId id="669"/>
            <p14:sldId id="670"/>
            <p14:sldId id="671"/>
            <p14:sldId id="672"/>
            <p14:sldId id="673"/>
          </p14:sldIdLst>
        </p14:section>
        <p14:section name="IV.4. The universal approximation theorem" id="{4812B962-AF1F-40A1-83B8-EC595682FB5C}">
          <p14:sldIdLst>
            <p14:sldId id="596"/>
          </p14:sldIdLst>
        </p14:section>
        <p14:section name="V.1. Advanced Optimizers ideas" id="{D1FD8DDA-3499-4B21-9A7F-2DFBD8DDF3F1}">
          <p14:sldIdLst>
            <p14:sldId id="597"/>
          </p14:sldIdLst>
        </p14:section>
        <p14:section name="V.2. AdaGrad" id="{A276D85E-CD2B-4EF8-9DF8-039CFF00C17F}">
          <p14:sldIdLst>
            <p14:sldId id="598"/>
          </p14:sldIdLst>
        </p14:section>
        <p14:section name="V.3. RMSProp" id="{6B40AE8F-D4D3-4B75-9205-E9CFB29AD107}">
          <p14:sldIdLst>
            <p14:sldId id="599"/>
          </p14:sldIdLst>
        </p14:section>
        <p14:section name="V.4. Adam" id="{C4298EF4-7B37-4E26-8585-185F1A5C24D2}">
          <p14:sldIdLst>
            <p14:sldId id="600"/>
          </p14:sldIdLst>
        </p14:section>
        <p14:section name="VI.1. The stochastic gradient descent" id="{A7A584A2-7E3A-46C4-95B9-5291125C5C11}">
          <p14:sldIdLst>
            <p14:sldId id="601"/>
          </p14:sldIdLst>
        </p14:section>
        <p14:section name="VI.2. The mini-batch gradient decent" id="{F48D15CB-3769-460C-8E63-E7A7223594F9}">
          <p14:sldIdLst>
            <p14:sldId id="602"/>
          </p14:sldIdLst>
        </p14:section>
        <p14:section name="VI.3. Combining everything into a great optimizer" id="{2717C971-807E-4CA6-A699-BD23562704DD}">
          <p14:sldIdLst>
            <p14:sldId id="603"/>
          </p14:sldIdLst>
        </p14:section>
        <p14:section name="VI.4. The no free lunch theorem returns" id="{C8F463DA-EF6C-4827-B32C-0FF48F86D4CC}">
          <p14:sldIdLst>
            <p14:sldId id="604"/>
          </p14:sldIdLst>
        </p14:section>
        <p14:section name="VII.1. GP1: Train-test-validation split" id="{3220CC68-F665-4E66-9217-9602DC36D835}">
          <p14:sldIdLst>
            <p14:sldId id="605"/>
          </p14:sldIdLst>
        </p14:section>
        <p14:section name="VII.2. GP2: Early stopping for trainers" id="{2775C146-CC13-4E6F-A885-534CE1C67D76}">
          <p14:sldIdLst>
            <p14:sldId id="606"/>
          </p14:sldIdLst>
        </p14:section>
        <p14:section name="VII.3. GP3: Saver and loader functions" id="{C695EFD3-5A29-4D0A-AB2D-DC41C7A2FB1A}">
          <p14:sldIdLst>
            <p14:sldId id="607"/>
          </p14:sldIdLst>
        </p14:section>
        <p14:section name="VII.4. More commonly accepted good practices" id="{9DF854B9-B1FF-4998-A2D8-9E9AEA42D2D4}">
          <p14:sldIdLst>
            <p14:sldId id="608"/>
          </p14:sldIdLst>
        </p14:section>
        <p14:section name="VIII. Introducing the homework for this week" id="{8B872E79-DE66-46BD-A1E8-7FCDDC9D4843}">
          <p14:sldIdLst>
            <p14:sldId id="609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621"/>
            <p14:sldId id="62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71F4D-2AFD-4838-AD3C-62D890D2AB41}" v="1942" dt="2023-01-27T06:25:38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27T06:25:38.210" v="16994" actId="2057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26T03:35:52.610" v="264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26T03:35:52.610" v="2647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">
        <pc:chgData name="Matthieu De Mari" userId="dfb708c9-d8dc-439f-9a3b-c772bf4a311c" providerId="ADAL" clId="{1FE71F4D-2AFD-4838-AD3C-62D890D2AB41}" dt="2023-01-26T03:13:48.361" v="1" actId="680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new">
        <pc:chgData name="Matthieu De Mari" userId="dfb708c9-d8dc-439f-9a3b-c772bf4a311c" providerId="ADAL" clId="{1FE71F4D-2AFD-4838-AD3C-62D890D2AB41}" dt="2023-01-26T03:42:28.001" v="2679" actId="680"/>
        <pc:sldMkLst>
          <pc:docMk/>
          <pc:sldMk cId="1259418059" sldId="597"/>
        </pc:sldMkLst>
      </pc:sldChg>
      <pc:sldChg chg="new">
        <pc:chgData name="Matthieu De Mari" userId="dfb708c9-d8dc-439f-9a3b-c772bf4a311c" providerId="ADAL" clId="{1FE71F4D-2AFD-4838-AD3C-62D890D2AB41}" dt="2023-01-26T03:42:35.610" v="2682" actId="680"/>
        <pc:sldMkLst>
          <pc:docMk/>
          <pc:sldMk cId="3293608690" sldId="598"/>
        </pc:sldMkLst>
      </pc:sldChg>
      <pc:sldChg chg="new">
        <pc:chgData name="Matthieu De Mari" userId="dfb708c9-d8dc-439f-9a3b-c772bf4a311c" providerId="ADAL" clId="{1FE71F4D-2AFD-4838-AD3C-62D890D2AB41}" dt="2023-01-26T03:42:44.556" v="2685" actId="680"/>
        <pc:sldMkLst>
          <pc:docMk/>
          <pc:sldMk cId="1471958947" sldId="599"/>
        </pc:sldMkLst>
      </pc:sldChg>
      <pc:sldChg chg="new">
        <pc:chgData name="Matthieu De Mari" userId="dfb708c9-d8dc-439f-9a3b-c772bf4a311c" providerId="ADAL" clId="{1FE71F4D-2AFD-4838-AD3C-62D890D2AB41}" dt="2023-01-26T03:42:52.606" v="2688" actId="680"/>
        <pc:sldMkLst>
          <pc:docMk/>
          <pc:sldMk cId="3311162221" sldId="600"/>
        </pc:sldMkLst>
      </pc:sldChg>
      <pc:sldChg chg="new">
        <pc:chgData name="Matthieu De Mari" userId="dfb708c9-d8dc-439f-9a3b-c772bf4a311c" providerId="ADAL" clId="{1FE71F4D-2AFD-4838-AD3C-62D890D2AB41}" dt="2023-01-26T03:43:07.793" v="2691" actId="680"/>
        <pc:sldMkLst>
          <pc:docMk/>
          <pc:sldMk cId="4164146941" sldId="601"/>
        </pc:sldMkLst>
      </pc:sldChg>
      <pc:sldChg chg="new">
        <pc:chgData name="Matthieu De Mari" userId="dfb708c9-d8dc-439f-9a3b-c772bf4a311c" providerId="ADAL" clId="{1FE71F4D-2AFD-4838-AD3C-62D890D2AB41}" dt="2023-01-26T03:43:20.496" v="2694" actId="680"/>
        <pc:sldMkLst>
          <pc:docMk/>
          <pc:sldMk cId="753447951" sldId="602"/>
        </pc:sldMkLst>
      </pc:sldChg>
      <pc:sldChg chg="new">
        <pc:chgData name="Matthieu De Mari" userId="dfb708c9-d8dc-439f-9a3b-c772bf4a311c" providerId="ADAL" clId="{1FE71F4D-2AFD-4838-AD3C-62D890D2AB41}" dt="2023-01-26T03:43:47.328" v="2697" actId="680"/>
        <pc:sldMkLst>
          <pc:docMk/>
          <pc:sldMk cId="3867022977" sldId="603"/>
        </pc:sldMkLst>
      </pc:sldChg>
      <pc:sldChg chg="new">
        <pc:chgData name="Matthieu De Mari" userId="dfb708c9-d8dc-439f-9a3b-c772bf4a311c" providerId="ADAL" clId="{1FE71F4D-2AFD-4838-AD3C-62D890D2AB41}" dt="2023-01-26T03:43:57.060" v="2700" actId="680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6T08:00:57.183" v="6831" actId="20577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7:51:04.393" v="6402" actId="962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07:23.233" v="11164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6T09:07:06.476" v="11138" actId="113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6T09:07:23.233" v="11164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22:04.831" v="11698" actId="1076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26T09:22:04.831" v="11698" actId="1076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22:45.340" v="11854" actId="1076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6T09:22:45.340" v="11854" actId="1076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9:25:48.819" v="11920" actId="20577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6T09:25:40.294" v="11917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49:47.765" v="13453" actId="5793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6T09:49:47.765" v="13453" actId="5793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10:11:06.346" v="15114" actId="27636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mod ord">
          <ac:chgData name="Matthieu De Mari" userId="dfb708c9-d8dc-439f-9a3b-c772bf4a311c" providerId="ADAL" clId="{1FE71F4D-2AFD-4838-AD3C-62D890D2AB41}" dt="2023-01-26T10:11:06.346" v="15114" actId="27636"/>
          <ac:spMkLst>
            <pc:docMk/>
            <pc:sldMk cId="2838713021" sldId="655"/>
            <ac:spMk id="5" creationId="{F75DEB28-E77C-393C-3E5B-3AE3CAA7CC2F}"/>
          </ac:spMkLst>
        </pc:sp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82F18-D454-4626-AE02-1404760867DE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F12F9318-A5FD-44E3-8209-FACB9D4294A0}">
      <dgm:prSet phldrT="[Text]"/>
      <dgm:spPr/>
      <dgm:t>
        <a:bodyPr/>
        <a:lstStyle/>
        <a:p>
          <a:r>
            <a:rPr lang="en-GB" b="1" u="sng" dirty="0"/>
            <a:t>High Learning rate value:</a:t>
          </a:r>
        </a:p>
        <a:p>
          <a:r>
            <a:rPr lang="en-GB" dirty="0"/>
            <a:t>Trains faster</a:t>
          </a:r>
        </a:p>
        <a:p>
          <a:r>
            <a:rPr lang="en-GB" dirty="0"/>
            <a:t>Risk of overshooting min</a:t>
          </a:r>
        </a:p>
        <a:p>
          <a:r>
            <a:rPr lang="en-GB" dirty="0"/>
            <a:t>Risk of exploding gradient</a:t>
          </a:r>
          <a:endParaRPr lang="en-SG" dirty="0"/>
        </a:p>
      </dgm:t>
    </dgm:pt>
    <dgm:pt modelId="{E9908850-C1DB-4CEC-B680-A58325D0B62B}" type="parTrans" cxnId="{50077834-EAC0-4C54-B9A0-03989CAA5E47}">
      <dgm:prSet/>
      <dgm:spPr/>
      <dgm:t>
        <a:bodyPr/>
        <a:lstStyle/>
        <a:p>
          <a:endParaRPr lang="en-SG"/>
        </a:p>
      </dgm:t>
    </dgm:pt>
    <dgm:pt modelId="{7B7B5EDB-3CE8-4ACA-900D-5F4877AB76FA}" type="sibTrans" cxnId="{50077834-EAC0-4C54-B9A0-03989CAA5E47}">
      <dgm:prSet/>
      <dgm:spPr/>
      <dgm:t>
        <a:bodyPr/>
        <a:lstStyle/>
        <a:p>
          <a:endParaRPr lang="en-SG"/>
        </a:p>
      </dgm:t>
    </dgm:pt>
    <dgm:pt modelId="{ACD2F848-2833-4BCD-BCA6-E75046157B1B}">
      <dgm:prSet phldrT="[Text]"/>
      <dgm:spPr/>
      <dgm:t>
        <a:bodyPr/>
        <a:lstStyle/>
        <a:p>
          <a:r>
            <a:rPr lang="en-GB" b="1" u="sng" dirty="0"/>
            <a:t>Low learning value:</a:t>
          </a:r>
        </a:p>
        <a:p>
          <a:r>
            <a:rPr lang="en-GB" dirty="0"/>
            <a:t>Trains slow, but safe</a:t>
          </a:r>
        </a:p>
        <a:p>
          <a:r>
            <a:rPr lang="en-GB" dirty="0"/>
            <a:t>Risk of training so slow we barely make any changes</a:t>
          </a:r>
          <a:endParaRPr lang="en-SG" dirty="0"/>
        </a:p>
      </dgm:t>
    </dgm:pt>
    <dgm:pt modelId="{FC13C814-A7F7-49BC-B293-81400E87BE39}" type="parTrans" cxnId="{E646B50F-DB99-4773-829F-1842FCD637B0}">
      <dgm:prSet/>
      <dgm:spPr/>
      <dgm:t>
        <a:bodyPr/>
        <a:lstStyle/>
        <a:p>
          <a:endParaRPr lang="en-SG"/>
        </a:p>
      </dgm:t>
    </dgm:pt>
    <dgm:pt modelId="{76E8086B-F3F4-473B-A330-C4DBA740E80A}" type="sibTrans" cxnId="{E646B50F-DB99-4773-829F-1842FCD637B0}">
      <dgm:prSet/>
      <dgm:spPr/>
      <dgm:t>
        <a:bodyPr/>
        <a:lstStyle/>
        <a:p>
          <a:endParaRPr lang="en-SG"/>
        </a:p>
      </dgm:t>
    </dgm:pt>
    <dgm:pt modelId="{70059B52-A95D-4191-A2FA-B97DFE19635A}" type="pres">
      <dgm:prSet presAssocID="{EDE82F18-D454-4626-AE02-1404760867DE}" presName="compositeShape" presStyleCnt="0">
        <dgm:presLayoutVars>
          <dgm:chMax val="2"/>
          <dgm:dir/>
          <dgm:resizeHandles val="exact"/>
        </dgm:presLayoutVars>
      </dgm:prSet>
      <dgm:spPr/>
    </dgm:pt>
    <dgm:pt modelId="{60660ACD-7D09-414C-AD44-FB0536FFD702}" type="pres">
      <dgm:prSet presAssocID="{EDE82F18-D454-4626-AE02-1404760867DE}" presName="ribbon" presStyleLbl="node1" presStyleIdx="0" presStyleCnt="1"/>
      <dgm:spPr/>
    </dgm:pt>
    <dgm:pt modelId="{93CA706E-2DB2-4677-9B6E-D0BA04C5D1AD}" type="pres">
      <dgm:prSet presAssocID="{EDE82F18-D454-4626-AE02-1404760867D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A61FCB3-52EE-4D6D-9F57-8CF35269BD3E}" type="pres">
      <dgm:prSet presAssocID="{EDE82F18-D454-4626-AE02-1404760867DE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646B50F-DB99-4773-829F-1842FCD637B0}" srcId="{EDE82F18-D454-4626-AE02-1404760867DE}" destId="{ACD2F848-2833-4BCD-BCA6-E75046157B1B}" srcOrd="1" destOrd="0" parTransId="{FC13C814-A7F7-49BC-B293-81400E87BE39}" sibTransId="{76E8086B-F3F4-473B-A330-C4DBA740E80A}"/>
    <dgm:cxn modelId="{50077834-EAC0-4C54-B9A0-03989CAA5E47}" srcId="{EDE82F18-D454-4626-AE02-1404760867DE}" destId="{F12F9318-A5FD-44E3-8209-FACB9D4294A0}" srcOrd="0" destOrd="0" parTransId="{E9908850-C1DB-4CEC-B680-A58325D0B62B}" sibTransId="{7B7B5EDB-3CE8-4ACA-900D-5F4877AB76FA}"/>
    <dgm:cxn modelId="{6FBD777A-5DDF-45FF-9671-5D9F20B13014}" type="presOf" srcId="{ACD2F848-2833-4BCD-BCA6-E75046157B1B}" destId="{DA61FCB3-52EE-4D6D-9F57-8CF35269BD3E}" srcOrd="0" destOrd="0" presId="urn:microsoft.com/office/officeart/2005/8/layout/arrow6"/>
    <dgm:cxn modelId="{F89188A7-7986-4521-90E9-8996151BB5E0}" type="presOf" srcId="{EDE82F18-D454-4626-AE02-1404760867DE}" destId="{70059B52-A95D-4191-A2FA-B97DFE19635A}" srcOrd="0" destOrd="0" presId="urn:microsoft.com/office/officeart/2005/8/layout/arrow6"/>
    <dgm:cxn modelId="{DAB8C4D9-1B01-4AB7-888E-0DA2D1835301}" type="presOf" srcId="{F12F9318-A5FD-44E3-8209-FACB9D4294A0}" destId="{93CA706E-2DB2-4677-9B6E-D0BA04C5D1AD}" srcOrd="0" destOrd="0" presId="urn:microsoft.com/office/officeart/2005/8/layout/arrow6"/>
    <dgm:cxn modelId="{A828EF40-7BCB-4517-90FC-2227BA404AE4}" type="presParOf" srcId="{70059B52-A95D-4191-A2FA-B97DFE19635A}" destId="{60660ACD-7D09-414C-AD44-FB0536FFD702}" srcOrd="0" destOrd="0" presId="urn:microsoft.com/office/officeart/2005/8/layout/arrow6"/>
    <dgm:cxn modelId="{384AF777-CC79-4F86-9F7F-5825921CB65D}" type="presParOf" srcId="{70059B52-A95D-4191-A2FA-B97DFE19635A}" destId="{93CA706E-2DB2-4677-9B6E-D0BA04C5D1AD}" srcOrd="1" destOrd="0" presId="urn:microsoft.com/office/officeart/2005/8/layout/arrow6"/>
    <dgm:cxn modelId="{A245E5F0-ABB4-412B-A2AC-91534C073111}" type="presParOf" srcId="{70059B52-A95D-4191-A2FA-B97DFE19635A}" destId="{DA61FCB3-52EE-4D6D-9F57-8CF35269BD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5B8D3-BF28-4A44-9F4F-78FC38DEA46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022D3D73-5A6B-475C-A941-56B92707B16E}">
      <dgm:prSet phldrT="[Text]"/>
      <dgm:spPr/>
      <dgm:t>
        <a:bodyPr/>
        <a:lstStyle/>
        <a:p>
          <a:r>
            <a:rPr lang="en-GB" dirty="0"/>
            <a:t>Layer input X</a:t>
          </a:r>
          <a:endParaRPr lang="en-SG" dirty="0"/>
        </a:p>
      </dgm:t>
    </dgm:pt>
    <dgm:pt modelId="{C10EF998-1862-45EB-A161-42E84E1F48FC}" type="parTrans" cxnId="{C4E6B11E-6C48-47A0-8E89-FB8D02A0DA3A}">
      <dgm:prSet/>
      <dgm:spPr/>
      <dgm:t>
        <a:bodyPr/>
        <a:lstStyle/>
        <a:p>
          <a:endParaRPr lang="en-SG"/>
        </a:p>
      </dgm:t>
    </dgm:pt>
    <dgm:pt modelId="{8C186C6F-4AD8-4020-B4D5-F13A3C5CADF3}" type="sibTrans" cxnId="{C4E6B11E-6C48-47A0-8E89-FB8D02A0DA3A}">
      <dgm:prSet/>
      <dgm:spPr/>
      <dgm:t>
        <a:bodyPr/>
        <a:lstStyle/>
        <a:p>
          <a:endParaRPr lang="en-SG"/>
        </a:p>
      </dgm:t>
    </dgm:pt>
    <dgm:pt modelId="{3BF3011E-811A-4A9A-885A-AD4F0B8678A7}">
      <dgm:prSet phldrT="[Text]"/>
      <dgm:spPr/>
      <dgm:t>
        <a:bodyPr/>
        <a:lstStyle/>
        <a:p>
          <a:r>
            <a:rPr lang="en-GB" dirty="0"/>
            <a:t>Linear operation</a:t>
          </a:r>
          <a:br>
            <a:rPr lang="en-GB" dirty="0"/>
          </a:br>
          <a:r>
            <a:rPr lang="en-GB" dirty="0"/>
            <a:t>Z = WX+B</a:t>
          </a:r>
          <a:endParaRPr lang="en-SG" dirty="0"/>
        </a:p>
      </dgm:t>
    </dgm:pt>
    <dgm:pt modelId="{B7F084F9-2990-4097-9A84-F3AB20F132F0}" type="parTrans" cxnId="{1C14D8AD-B643-4541-A20B-C17FDF0887A0}">
      <dgm:prSet/>
      <dgm:spPr/>
      <dgm:t>
        <a:bodyPr/>
        <a:lstStyle/>
        <a:p>
          <a:endParaRPr lang="en-SG"/>
        </a:p>
      </dgm:t>
    </dgm:pt>
    <dgm:pt modelId="{CAF32011-A208-4D0F-9832-8AE19A8F67C4}" type="sibTrans" cxnId="{1C14D8AD-B643-4541-A20B-C17FDF0887A0}">
      <dgm:prSet/>
      <dgm:spPr/>
      <dgm:t>
        <a:bodyPr/>
        <a:lstStyle/>
        <a:p>
          <a:endParaRPr lang="en-SG"/>
        </a:p>
      </dgm:t>
    </dgm:pt>
    <dgm:pt modelId="{7A71A493-21E0-4B78-8F92-5D6DF2A5B7AB}">
      <dgm:prSet phldrT="[Text]"/>
      <dgm:spPr/>
      <dgm:t>
        <a:bodyPr/>
        <a:lstStyle/>
        <a:p>
          <a:r>
            <a:rPr lang="en-GB" dirty="0"/>
            <a:t>Linear operation output Z</a:t>
          </a:r>
          <a:endParaRPr lang="en-SG" dirty="0"/>
        </a:p>
      </dgm:t>
    </dgm:pt>
    <dgm:pt modelId="{5C9AC8AD-8F8B-4158-B1EB-04DBF58B0C65}" type="parTrans" cxnId="{875192A6-EB12-4059-A3F7-0E14937F05A3}">
      <dgm:prSet/>
      <dgm:spPr/>
      <dgm:t>
        <a:bodyPr/>
        <a:lstStyle/>
        <a:p>
          <a:endParaRPr lang="en-SG"/>
        </a:p>
      </dgm:t>
    </dgm:pt>
    <dgm:pt modelId="{A479FA06-BCB0-4EC7-96BF-AB1CC4FCB59D}" type="sibTrans" cxnId="{875192A6-EB12-4059-A3F7-0E14937F05A3}">
      <dgm:prSet/>
      <dgm:spPr/>
      <dgm:t>
        <a:bodyPr/>
        <a:lstStyle/>
        <a:p>
          <a:endParaRPr lang="en-SG"/>
        </a:p>
      </dgm:t>
    </dgm:pt>
    <dgm:pt modelId="{6FDF6DF2-4D8F-4336-93EE-44FED00DC596}">
      <dgm:prSet phldrT="[Text]"/>
      <dgm:spPr/>
      <dgm:t>
        <a:bodyPr/>
        <a:lstStyle/>
        <a:p>
          <a:r>
            <a:rPr lang="en-GB" dirty="0"/>
            <a:t>Activation function</a:t>
          </a:r>
          <a:br>
            <a:rPr lang="en-GB" dirty="0"/>
          </a:br>
          <a:r>
            <a:rPr lang="en-GB" dirty="0"/>
            <a:t>A = s(Z)</a:t>
          </a:r>
          <a:endParaRPr lang="en-SG" dirty="0"/>
        </a:p>
      </dgm:t>
    </dgm:pt>
    <dgm:pt modelId="{FE25B9D5-5CFB-4645-A539-AA1E5F6C37CF}" type="parTrans" cxnId="{527A9717-61D3-4E47-9BC0-6A9A34EADEAD}">
      <dgm:prSet/>
      <dgm:spPr/>
      <dgm:t>
        <a:bodyPr/>
        <a:lstStyle/>
        <a:p>
          <a:endParaRPr lang="en-SG"/>
        </a:p>
      </dgm:t>
    </dgm:pt>
    <dgm:pt modelId="{2BC6730D-D028-49F3-BE03-6F1737D4868A}" type="sibTrans" cxnId="{527A9717-61D3-4E47-9BC0-6A9A34EADEAD}">
      <dgm:prSet/>
      <dgm:spPr/>
      <dgm:t>
        <a:bodyPr/>
        <a:lstStyle/>
        <a:p>
          <a:endParaRPr lang="en-SG"/>
        </a:p>
      </dgm:t>
    </dgm:pt>
    <dgm:pt modelId="{8F06053C-023F-4B5B-A14D-3653B0088819}">
      <dgm:prSet phldrT="[Text]"/>
      <dgm:spPr/>
      <dgm:t>
        <a:bodyPr/>
        <a:lstStyle/>
        <a:p>
          <a:r>
            <a:rPr lang="en-GB" dirty="0"/>
            <a:t>Layer output A</a:t>
          </a:r>
          <a:endParaRPr lang="en-SG" dirty="0"/>
        </a:p>
      </dgm:t>
    </dgm:pt>
    <dgm:pt modelId="{925EDE76-3B96-40D2-BC2F-F5B9E1CAC89A}" type="parTrans" cxnId="{E0FF6653-A39D-41A4-982A-D68BB7018474}">
      <dgm:prSet/>
      <dgm:spPr/>
      <dgm:t>
        <a:bodyPr/>
        <a:lstStyle/>
        <a:p>
          <a:endParaRPr lang="en-SG"/>
        </a:p>
      </dgm:t>
    </dgm:pt>
    <dgm:pt modelId="{8303FE43-23C8-41AC-AC2D-ADA1580286A7}" type="sibTrans" cxnId="{E0FF6653-A39D-41A4-982A-D68BB7018474}">
      <dgm:prSet/>
      <dgm:spPr/>
      <dgm:t>
        <a:bodyPr/>
        <a:lstStyle/>
        <a:p>
          <a:endParaRPr lang="en-SG"/>
        </a:p>
      </dgm:t>
    </dgm:pt>
    <dgm:pt modelId="{06608F24-7B5D-42EB-A0A0-882ADACDABD6}" type="pres">
      <dgm:prSet presAssocID="{8765B8D3-BF28-4A44-9F4F-78FC38DEA463}" presName="rootnode" presStyleCnt="0">
        <dgm:presLayoutVars>
          <dgm:chMax/>
          <dgm:chPref/>
          <dgm:dir/>
          <dgm:animLvl val="lvl"/>
        </dgm:presLayoutVars>
      </dgm:prSet>
      <dgm:spPr/>
    </dgm:pt>
    <dgm:pt modelId="{E8E55B43-F16B-4D4E-BF7C-594E3649F2FB}" type="pres">
      <dgm:prSet presAssocID="{022D3D73-5A6B-475C-A941-56B92707B16E}" presName="composite" presStyleCnt="0"/>
      <dgm:spPr/>
    </dgm:pt>
    <dgm:pt modelId="{864FB104-16D9-4F05-A3F7-B0E27D6BB4CD}" type="pres">
      <dgm:prSet presAssocID="{022D3D73-5A6B-475C-A941-56B92707B16E}" presName="bentUpArrow1" presStyleLbl="alignImgPlace1" presStyleIdx="0" presStyleCnt="4"/>
      <dgm:spPr/>
    </dgm:pt>
    <dgm:pt modelId="{BFD70363-1046-4CD0-B152-4FEB7C2E6F6C}" type="pres">
      <dgm:prSet presAssocID="{022D3D73-5A6B-475C-A941-56B92707B16E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F768225-40E2-487A-91C0-C55D937CF320}" type="pres">
      <dgm:prSet presAssocID="{022D3D73-5A6B-475C-A941-56B92707B16E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6F5D966-F9CD-4D1C-AE15-74EDEF51B562}" type="pres">
      <dgm:prSet presAssocID="{8C186C6F-4AD8-4020-B4D5-F13A3C5CADF3}" presName="sibTrans" presStyleCnt="0"/>
      <dgm:spPr/>
    </dgm:pt>
    <dgm:pt modelId="{77C01591-6BBA-4121-803E-A0337BCA7AEE}" type="pres">
      <dgm:prSet presAssocID="{3BF3011E-811A-4A9A-885A-AD4F0B8678A7}" presName="composite" presStyleCnt="0"/>
      <dgm:spPr/>
    </dgm:pt>
    <dgm:pt modelId="{BF06FAE7-9B30-4F18-8FF7-35025CE2BAE4}" type="pres">
      <dgm:prSet presAssocID="{3BF3011E-811A-4A9A-885A-AD4F0B8678A7}" presName="bentUpArrow1" presStyleLbl="alignImgPlace1" presStyleIdx="1" presStyleCnt="4"/>
      <dgm:spPr/>
    </dgm:pt>
    <dgm:pt modelId="{BB6203E5-1F45-47DB-9128-F473665E31BE}" type="pres">
      <dgm:prSet presAssocID="{3BF3011E-811A-4A9A-885A-AD4F0B8678A7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BFBEC9EF-1FE7-4661-A49C-1CFC175DDB19}" type="pres">
      <dgm:prSet presAssocID="{3BF3011E-811A-4A9A-885A-AD4F0B8678A7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590356C-D1DE-4AE1-800F-FE9EC0D0D25B}" type="pres">
      <dgm:prSet presAssocID="{CAF32011-A208-4D0F-9832-8AE19A8F67C4}" presName="sibTrans" presStyleCnt="0"/>
      <dgm:spPr/>
    </dgm:pt>
    <dgm:pt modelId="{11D3768A-F9AC-4702-84B0-A43F2F08BB37}" type="pres">
      <dgm:prSet presAssocID="{7A71A493-21E0-4B78-8F92-5D6DF2A5B7AB}" presName="composite" presStyleCnt="0"/>
      <dgm:spPr/>
    </dgm:pt>
    <dgm:pt modelId="{BA356CC6-F526-4BBA-B1CB-3BC07C9A715B}" type="pres">
      <dgm:prSet presAssocID="{7A71A493-21E0-4B78-8F92-5D6DF2A5B7AB}" presName="bentUpArrow1" presStyleLbl="alignImgPlace1" presStyleIdx="2" presStyleCnt="4"/>
      <dgm:spPr/>
    </dgm:pt>
    <dgm:pt modelId="{FCCB3589-56F8-4AD5-A237-E7CCF7978EE9}" type="pres">
      <dgm:prSet presAssocID="{7A71A493-21E0-4B78-8F92-5D6DF2A5B7AB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91818A41-B63D-43FD-AB9D-11428C69C166}" type="pres">
      <dgm:prSet presAssocID="{7A71A493-21E0-4B78-8F92-5D6DF2A5B7A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383B5BE-A195-4B8A-95DD-311C1DD31A80}" type="pres">
      <dgm:prSet presAssocID="{A479FA06-BCB0-4EC7-96BF-AB1CC4FCB59D}" presName="sibTrans" presStyleCnt="0"/>
      <dgm:spPr/>
    </dgm:pt>
    <dgm:pt modelId="{D111DAE8-7ABF-4F2D-8B60-8047DAA707E0}" type="pres">
      <dgm:prSet presAssocID="{6FDF6DF2-4D8F-4336-93EE-44FED00DC596}" presName="composite" presStyleCnt="0"/>
      <dgm:spPr/>
    </dgm:pt>
    <dgm:pt modelId="{8590E9F6-F0D7-4C20-8498-4496B6604747}" type="pres">
      <dgm:prSet presAssocID="{6FDF6DF2-4D8F-4336-93EE-44FED00DC596}" presName="bentUpArrow1" presStyleLbl="alignImgPlace1" presStyleIdx="3" presStyleCnt="4"/>
      <dgm:spPr/>
    </dgm:pt>
    <dgm:pt modelId="{56090A00-10B8-4CCF-A196-51B278B0E6EB}" type="pres">
      <dgm:prSet presAssocID="{6FDF6DF2-4D8F-4336-93EE-44FED00DC596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F91AEF1A-A2CE-41F2-A794-C0158AEF08C8}" type="pres">
      <dgm:prSet presAssocID="{6FDF6DF2-4D8F-4336-93EE-44FED00DC596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C50123F-DF6F-4C8B-8AB0-D5D217ABE596}" type="pres">
      <dgm:prSet presAssocID="{2BC6730D-D028-49F3-BE03-6F1737D4868A}" presName="sibTrans" presStyleCnt="0"/>
      <dgm:spPr/>
    </dgm:pt>
    <dgm:pt modelId="{90A4EF19-3604-42A6-967B-85CB9B0BAA18}" type="pres">
      <dgm:prSet presAssocID="{8F06053C-023F-4B5B-A14D-3653B0088819}" presName="composite" presStyleCnt="0"/>
      <dgm:spPr/>
    </dgm:pt>
    <dgm:pt modelId="{91AB5E9B-7125-464F-B4AF-9597C91602B5}" type="pres">
      <dgm:prSet presAssocID="{8F06053C-023F-4B5B-A14D-3653B0088819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527A9717-61D3-4E47-9BC0-6A9A34EADEAD}" srcId="{8765B8D3-BF28-4A44-9F4F-78FC38DEA463}" destId="{6FDF6DF2-4D8F-4336-93EE-44FED00DC596}" srcOrd="3" destOrd="0" parTransId="{FE25B9D5-5CFB-4645-A539-AA1E5F6C37CF}" sibTransId="{2BC6730D-D028-49F3-BE03-6F1737D4868A}"/>
    <dgm:cxn modelId="{C4E6B11E-6C48-47A0-8E89-FB8D02A0DA3A}" srcId="{8765B8D3-BF28-4A44-9F4F-78FC38DEA463}" destId="{022D3D73-5A6B-475C-A941-56B92707B16E}" srcOrd="0" destOrd="0" parTransId="{C10EF998-1862-45EB-A161-42E84E1F48FC}" sibTransId="{8C186C6F-4AD8-4020-B4D5-F13A3C5CADF3}"/>
    <dgm:cxn modelId="{071B1632-2072-4D80-8499-6FF56AD82958}" type="presOf" srcId="{022D3D73-5A6B-475C-A941-56B92707B16E}" destId="{BFD70363-1046-4CD0-B152-4FEB7C2E6F6C}" srcOrd="0" destOrd="0" presId="urn:microsoft.com/office/officeart/2005/8/layout/StepDownProcess"/>
    <dgm:cxn modelId="{169A0339-20BF-47C0-BB86-776637AA65B0}" type="presOf" srcId="{3BF3011E-811A-4A9A-885A-AD4F0B8678A7}" destId="{BB6203E5-1F45-47DB-9128-F473665E31BE}" srcOrd="0" destOrd="0" presId="urn:microsoft.com/office/officeart/2005/8/layout/StepDownProcess"/>
    <dgm:cxn modelId="{79290E3E-2D52-4A44-A113-D92AA269511C}" type="presOf" srcId="{8765B8D3-BF28-4A44-9F4F-78FC38DEA463}" destId="{06608F24-7B5D-42EB-A0A0-882ADACDABD6}" srcOrd="0" destOrd="0" presId="urn:microsoft.com/office/officeart/2005/8/layout/StepDownProcess"/>
    <dgm:cxn modelId="{E0FF6653-A39D-41A4-982A-D68BB7018474}" srcId="{8765B8D3-BF28-4A44-9F4F-78FC38DEA463}" destId="{8F06053C-023F-4B5B-A14D-3653B0088819}" srcOrd="4" destOrd="0" parTransId="{925EDE76-3B96-40D2-BC2F-F5B9E1CAC89A}" sibTransId="{8303FE43-23C8-41AC-AC2D-ADA1580286A7}"/>
    <dgm:cxn modelId="{03AEAC86-06F8-4174-B306-8573C2A8CAEA}" type="presOf" srcId="{7A71A493-21E0-4B78-8F92-5D6DF2A5B7AB}" destId="{FCCB3589-56F8-4AD5-A237-E7CCF7978EE9}" srcOrd="0" destOrd="0" presId="urn:microsoft.com/office/officeart/2005/8/layout/StepDownProcess"/>
    <dgm:cxn modelId="{875192A6-EB12-4059-A3F7-0E14937F05A3}" srcId="{8765B8D3-BF28-4A44-9F4F-78FC38DEA463}" destId="{7A71A493-21E0-4B78-8F92-5D6DF2A5B7AB}" srcOrd="2" destOrd="0" parTransId="{5C9AC8AD-8F8B-4158-B1EB-04DBF58B0C65}" sibTransId="{A479FA06-BCB0-4EC7-96BF-AB1CC4FCB59D}"/>
    <dgm:cxn modelId="{1C14D8AD-B643-4541-A20B-C17FDF0887A0}" srcId="{8765B8D3-BF28-4A44-9F4F-78FC38DEA463}" destId="{3BF3011E-811A-4A9A-885A-AD4F0B8678A7}" srcOrd="1" destOrd="0" parTransId="{B7F084F9-2990-4097-9A84-F3AB20F132F0}" sibTransId="{CAF32011-A208-4D0F-9832-8AE19A8F67C4}"/>
    <dgm:cxn modelId="{4636A3D3-7CF7-46B2-9554-A44F03E49E08}" type="presOf" srcId="{8F06053C-023F-4B5B-A14D-3653B0088819}" destId="{91AB5E9B-7125-464F-B4AF-9597C91602B5}" srcOrd="0" destOrd="0" presId="urn:microsoft.com/office/officeart/2005/8/layout/StepDownProcess"/>
    <dgm:cxn modelId="{FCFEFEF4-6812-4046-8F37-14129794E511}" type="presOf" srcId="{6FDF6DF2-4D8F-4336-93EE-44FED00DC596}" destId="{56090A00-10B8-4CCF-A196-51B278B0E6EB}" srcOrd="0" destOrd="0" presId="urn:microsoft.com/office/officeart/2005/8/layout/StepDownProcess"/>
    <dgm:cxn modelId="{3C44EA17-4180-426E-886A-F5B305D13E6F}" type="presParOf" srcId="{06608F24-7B5D-42EB-A0A0-882ADACDABD6}" destId="{E8E55B43-F16B-4D4E-BF7C-594E3649F2FB}" srcOrd="0" destOrd="0" presId="urn:microsoft.com/office/officeart/2005/8/layout/StepDownProcess"/>
    <dgm:cxn modelId="{4A1A3BC9-0500-4F79-89E8-E29095372A3C}" type="presParOf" srcId="{E8E55B43-F16B-4D4E-BF7C-594E3649F2FB}" destId="{864FB104-16D9-4F05-A3F7-B0E27D6BB4CD}" srcOrd="0" destOrd="0" presId="urn:microsoft.com/office/officeart/2005/8/layout/StepDownProcess"/>
    <dgm:cxn modelId="{A09D43F8-5EE2-474E-9C04-07EB7C0CCCD7}" type="presParOf" srcId="{E8E55B43-F16B-4D4E-BF7C-594E3649F2FB}" destId="{BFD70363-1046-4CD0-B152-4FEB7C2E6F6C}" srcOrd="1" destOrd="0" presId="urn:microsoft.com/office/officeart/2005/8/layout/StepDownProcess"/>
    <dgm:cxn modelId="{99A79E9C-96AE-4350-BB3F-3185F5EC237F}" type="presParOf" srcId="{E8E55B43-F16B-4D4E-BF7C-594E3649F2FB}" destId="{BF768225-40E2-487A-91C0-C55D937CF320}" srcOrd="2" destOrd="0" presId="urn:microsoft.com/office/officeart/2005/8/layout/StepDownProcess"/>
    <dgm:cxn modelId="{C35E4BAF-C736-451A-91DC-48FA4A249F7A}" type="presParOf" srcId="{06608F24-7B5D-42EB-A0A0-882ADACDABD6}" destId="{A6F5D966-F9CD-4D1C-AE15-74EDEF51B562}" srcOrd="1" destOrd="0" presId="urn:microsoft.com/office/officeart/2005/8/layout/StepDownProcess"/>
    <dgm:cxn modelId="{8F13FFCB-525E-4C64-8E48-479E9414714D}" type="presParOf" srcId="{06608F24-7B5D-42EB-A0A0-882ADACDABD6}" destId="{77C01591-6BBA-4121-803E-A0337BCA7AEE}" srcOrd="2" destOrd="0" presId="urn:microsoft.com/office/officeart/2005/8/layout/StepDownProcess"/>
    <dgm:cxn modelId="{62A4EAC8-C9D8-4FFE-9746-5A52EE531C3F}" type="presParOf" srcId="{77C01591-6BBA-4121-803E-A0337BCA7AEE}" destId="{BF06FAE7-9B30-4F18-8FF7-35025CE2BAE4}" srcOrd="0" destOrd="0" presId="urn:microsoft.com/office/officeart/2005/8/layout/StepDownProcess"/>
    <dgm:cxn modelId="{8E50D2E8-95B0-4E93-AB6E-06DEC79C9A0C}" type="presParOf" srcId="{77C01591-6BBA-4121-803E-A0337BCA7AEE}" destId="{BB6203E5-1F45-47DB-9128-F473665E31BE}" srcOrd="1" destOrd="0" presId="urn:microsoft.com/office/officeart/2005/8/layout/StepDownProcess"/>
    <dgm:cxn modelId="{DC3180D6-2599-43F1-AFE6-B9F80B876D76}" type="presParOf" srcId="{77C01591-6BBA-4121-803E-A0337BCA7AEE}" destId="{BFBEC9EF-1FE7-4661-A49C-1CFC175DDB19}" srcOrd="2" destOrd="0" presId="urn:microsoft.com/office/officeart/2005/8/layout/StepDownProcess"/>
    <dgm:cxn modelId="{7FD4C413-D5FF-4117-9209-368597059683}" type="presParOf" srcId="{06608F24-7B5D-42EB-A0A0-882ADACDABD6}" destId="{1590356C-D1DE-4AE1-800F-FE9EC0D0D25B}" srcOrd="3" destOrd="0" presId="urn:microsoft.com/office/officeart/2005/8/layout/StepDownProcess"/>
    <dgm:cxn modelId="{2F372FC2-25AF-4A63-AE36-C72F370F900B}" type="presParOf" srcId="{06608F24-7B5D-42EB-A0A0-882ADACDABD6}" destId="{11D3768A-F9AC-4702-84B0-A43F2F08BB37}" srcOrd="4" destOrd="0" presId="urn:microsoft.com/office/officeart/2005/8/layout/StepDownProcess"/>
    <dgm:cxn modelId="{F39B89E3-354F-4183-991D-9F6535218472}" type="presParOf" srcId="{11D3768A-F9AC-4702-84B0-A43F2F08BB37}" destId="{BA356CC6-F526-4BBA-B1CB-3BC07C9A715B}" srcOrd="0" destOrd="0" presId="urn:microsoft.com/office/officeart/2005/8/layout/StepDownProcess"/>
    <dgm:cxn modelId="{06B69F8E-EA99-4F0E-BA8A-750063A7753F}" type="presParOf" srcId="{11D3768A-F9AC-4702-84B0-A43F2F08BB37}" destId="{FCCB3589-56F8-4AD5-A237-E7CCF7978EE9}" srcOrd="1" destOrd="0" presId="urn:microsoft.com/office/officeart/2005/8/layout/StepDownProcess"/>
    <dgm:cxn modelId="{17D1BA74-18A9-403B-85EA-CC1E1F45A0F1}" type="presParOf" srcId="{11D3768A-F9AC-4702-84B0-A43F2F08BB37}" destId="{91818A41-B63D-43FD-AB9D-11428C69C166}" srcOrd="2" destOrd="0" presId="urn:microsoft.com/office/officeart/2005/8/layout/StepDownProcess"/>
    <dgm:cxn modelId="{4EF3E928-1057-4619-B244-BF802B5CD0A5}" type="presParOf" srcId="{06608F24-7B5D-42EB-A0A0-882ADACDABD6}" destId="{1383B5BE-A195-4B8A-95DD-311C1DD31A80}" srcOrd="5" destOrd="0" presId="urn:microsoft.com/office/officeart/2005/8/layout/StepDownProcess"/>
    <dgm:cxn modelId="{E6129C8B-1950-46F0-8C91-628EEBBB2B16}" type="presParOf" srcId="{06608F24-7B5D-42EB-A0A0-882ADACDABD6}" destId="{D111DAE8-7ABF-4F2D-8B60-8047DAA707E0}" srcOrd="6" destOrd="0" presId="urn:microsoft.com/office/officeart/2005/8/layout/StepDownProcess"/>
    <dgm:cxn modelId="{40AB66F6-93A6-4AFB-9CF8-82CCFCF10043}" type="presParOf" srcId="{D111DAE8-7ABF-4F2D-8B60-8047DAA707E0}" destId="{8590E9F6-F0D7-4C20-8498-4496B6604747}" srcOrd="0" destOrd="0" presId="urn:microsoft.com/office/officeart/2005/8/layout/StepDownProcess"/>
    <dgm:cxn modelId="{BFB4EB31-537B-428D-9904-46B4B7355433}" type="presParOf" srcId="{D111DAE8-7ABF-4F2D-8B60-8047DAA707E0}" destId="{56090A00-10B8-4CCF-A196-51B278B0E6EB}" srcOrd="1" destOrd="0" presId="urn:microsoft.com/office/officeart/2005/8/layout/StepDownProcess"/>
    <dgm:cxn modelId="{F75AA9FF-75D8-4EB6-804B-7BBBC7549278}" type="presParOf" srcId="{D111DAE8-7ABF-4F2D-8B60-8047DAA707E0}" destId="{F91AEF1A-A2CE-41F2-A794-C0158AEF08C8}" srcOrd="2" destOrd="0" presId="urn:microsoft.com/office/officeart/2005/8/layout/StepDownProcess"/>
    <dgm:cxn modelId="{A6F4C02D-EEFF-42E6-A0B9-C2AC482A0D3F}" type="presParOf" srcId="{06608F24-7B5D-42EB-A0A0-882ADACDABD6}" destId="{CC50123F-DF6F-4C8B-8AB0-D5D217ABE596}" srcOrd="7" destOrd="0" presId="urn:microsoft.com/office/officeart/2005/8/layout/StepDownProcess"/>
    <dgm:cxn modelId="{86806ADD-8F39-439B-BB1F-7203C80CECB0}" type="presParOf" srcId="{06608F24-7B5D-42EB-A0A0-882ADACDABD6}" destId="{90A4EF19-3604-42A6-967B-85CB9B0BAA18}" srcOrd="8" destOrd="0" presId="urn:microsoft.com/office/officeart/2005/8/layout/StepDownProcess"/>
    <dgm:cxn modelId="{952BB488-8338-4A7E-B99F-7C00FBC6E3AD}" type="presParOf" srcId="{90A4EF19-3604-42A6-967B-85CB9B0BAA18}" destId="{91AB5E9B-7125-464F-B4AF-9597C91602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60ACD-7D09-414C-AD44-FB0536FFD702}">
      <dsp:nvSpPr>
        <dsp:cNvPr id="0" name=""/>
        <dsp:cNvSpPr/>
      </dsp:nvSpPr>
      <dsp:spPr>
        <a:xfrm>
          <a:off x="0" y="328637"/>
          <a:ext cx="5957278" cy="2382911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A706E-2DB2-4677-9B6E-D0BA04C5D1AD}">
      <dsp:nvSpPr>
        <dsp:cNvPr id="0" name=""/>
        <dsp:cNvSpPr/>
      </dsp:nvSpPr>
      <dsp:spPr>
        <a:xfrm>
          <a:off x="714873" y="745646"/>
          <a:ext cx="1965901" cy="11676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u="sng" kern="1200" dirty="0"/>
            <a:t>High Learning rate value: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Trains faster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overshooting min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exploding gradient</a:t>
          </a:r>
          <a:endParaRPr lang="en-SG" sz="1400" kern="1200" dirty="0"/>
        </a:p>
      </dsp:txBody>
      <dsp:txXfrm>
        <a:off x="714873" y="745646"/>
        <a:ext cx="1965901" cy="1167626"/>
      </dsp:txXfrm>
    </dsp:sp>
    <dsp:sp modelId="{DA61FCB3-52EE-4D6D-9F57-8CF35269BD3E}">
      <dsp:nvSpPr>
        <dsp:cNvPr id="0" name=""/>
        <dsp:cNvSpPr/>
      </dsp:nvSpPr>
      <dsp:spPr>
        <a:xfrm>
          <a:off x="2978639" y="1126912"/>
          <a:ext cx="2323338" cy="11676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u="sng" kern="1200" dirty="0"/>
            <a:t>Low learning value: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Trains slow, but safe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training so slow we barely make any changes</a:t>
          </a:r>
          <a:endParaRPr lang="en-SG" sz="1400" kern="1200" dirty="0"/>
        </a:p>
      </dsp:txBody>
      <dsp:txXfrm>
        <a:off x="2978639" y="1126912"/>
        <a:ext cx="2323338" cy="1167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B104-16D9-4F05-A3F7-B0E27D6BB4CD}">
      <dsp:nvSpPr>
        <dsp:cNvPr id="0" name=""/>
        <dsp:cNvSpPr/>
      </dsp:nvSpPr>
      <dsp:spPr>
        <a:xfrm rot="5400000">
          <a:off x="296366" y="752880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70363-1046-4CD0-B152-4FEB7C2E6F6C}">
      <dsp:nvSpPr>
        <dsp:cNvPr id="0" name=""/>
        <dsp:cNvSpPr/>
      </dsp:nvSpPr>
      <dsp:spPr>
        <a:xfrm>
          <a:off x="108512" y="-33109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Layer input X</a:t>
          </a:r>
          <a:endParaRPr lang="en-SG" sz="1500" kern="1200" dirty="0"/>
        </a:p>
      </dsp:txBody>
      <dsp:txXfrm>
        <a:off x="149305" y="7684"/>
        <a:ext cx="1112027" cy="753904"/>
      </dsp:txXfrm>
    </dsp:sp>
    <dsp:sp modelId="{BF768225-40E2-487A-91C0-C55D937CF320}">
      <dsp:nvSpPr>
        <dsp:cNvPr id="0" name=""/>
        <dsp:cNvSpPr/>
      </dsp:nvSpPr>
      <dsp:spPr>
        <a:xfrm>
          <a:off x="1302126" y="46573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6FAE7-9B30-4F18-8FF7-35025CE2BAE4}">
      <dsp:nvSpPr>
        <dsp:cNvPr id="0" name=""/>
        <dsp:cNvSpPr/>
      </dsp:nvSpPr>
      <dsp:spPr>
        <a:xfrm rot="5400000">
          <a:off x="1285999" y="1691411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203E5-1F45-47DB-9128-F473665E31BE}">
      <dsp:nvSpPr>
        <dsp:cNvPr id="0" name=""/>
        <dsp:cNvSpPr/>
      </dsp:nvSpPr>
      <dsp:spPr>
        <a:xfrm>
          <a:off x="1098145" y="905421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Linear operation</a:t>
          </a:r>
          <a:br>
            <a:rPr lang="en-GB" sz="1500" kern="1200" dirty="0"/>
          </a:br>
          <a:r>
            <a:rPr lang="en-GB" sz="1500" kern="1200" dirty="0"/>
            <a:t>Z = WX+B</a:t>
          </a:r>
          <a:endParaRPr lang="en-SG" sz="1500" kern="1200" dirty="0"/>
        </a:p>
      </dsp:txBody>
      <dsp:txXfrm>
        <a:off x="1138938" y="946214"/>
        <a:ext cx="1112027" cy="753904"/>
      </dsp:txXfrm>
    </dsp:sp>
    <dsp:sp modelId="{BFBEC9EF-1FE7-4661-A49C-1CFC175DDB19}">
      <dsp:nvSpPr>
        <dsp:cNvPr id="0" name=""/>
        <dsp:cNvSpPr/>
      </dsp:nvSpPr>
      <dsp:spPr>
        <a:xfrm>
          <a:off x="2291758" y="985104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56CC6-F526-4BBA-B1CB-3BC07C9A715B}">
      <dsp:nvSpPr>
        <dsp:cNvPr id="0" name=""/>
        <dsp:cNvSpPr/>
      </dsp:nvSpPr>
      <dsp:spPr>
        <a:xfrm rot="5400000">
          <a:off x="2275631" y="2629943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B3589-56F8-4AD5-A237-E7CCF7978EE9}">
      <dsp:nvSpPr>
        <dsp:cNvPr id="0" name=""/>
        <dsp:cNvSpPr/>
      </dsp:nvSpPr>
      <dsp:spPr>
        <a:xfrm>
          <a:off x="2087777" y="1843953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Linear operation output Z</a:t>
          </a:r>
          <a:endParaRPr lang="en-SG" sz="1500" kern="1200" dirty="0"/>
        </a:p>
      </dsp:txBody>
      <dsp:txXfrm>
        <a:off x="2128570" y="1884746"/>
        <a:ext cx="1112027" cy="753904"/>
      </dsp:txXfrm>
    </dsp:sp>
    <dsp:sp modelId="{91818A41-B63D-43FD-AB9D-11428C69C166}">
      <dsp:nvSpPr>
        <dsp:cNvPr id="0" name=""/>
        <dsp:cNvSpPr/>
      </dsp:nvSpPr>
      <dsp:spPr>
        <a:xfrm>
          <a:off x="3281391" y="1923636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0E9F6-F0D7-4C20-8498-4496B6604747}">
      <dsp:nvSpPr>
        <dsp:cNvPr id="0" name=""/>
        <dsp:cNvSpPr/>
      </dsp:nvSpPr>
      <dsp:spPr>
        <a:xfrm rot="5400000">
          <a:off x="3265263" y="3568475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90A00-10B8-4CCF-A196-51B278B0E6EB}">
      <dsp:nvSpPr>
        <dsp:cNvPr id="0" name=""/>
        <dsp:cNvSpPr/>
      </dsp:nvSpPr>
      <dsp:spPr>
        <a:xfrm>
          <a:off x="3077410" y="2782485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Activation function</a:t>
          </a:r>
          <a:br>
            <a:rPr lang="en-GB" sz="1500" kern="1200" dirty="0"/>
          </a:br>
          <a:r>
            <a:rPr lang="en-GB" sz="1500" kern="1200" dirty="0"/>
            <a:t>A = s(Z)</a:t>
          </a:r>
          <a:endParaRPr lang="en-SG" sz="1500" kern="1200" dirty="0"/>
        </a:p>
      </dsp:txBody>
      <dsp:txXfrm>
        <a:off x="3118203" y="2823278"/>
        <a:ext cx="1112027" cy="753904"/>
      </dsp:txXfrm>
    </dsp:sp>
    <dsp:sp modelId="{F91AEF1A-A2CE-41F2-A794-C0158AEF08C8}">
      <dsp:nvSpPr>
        <dsp:cNvPr id="0" name=""/>
        <dsp:cNvSpPr/>
      </dsp:nvSpPr>
      <dsp:spPr>
        <a:xfrm>
          <a:off x="4271023" y="2862168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B5E9B-7125-464F-B4AF-9597C91602B5}">
      <dsp:nvSpPr>
        <dsp:cNvPr id="0" name=""/>
        <dsp:cNvSpPr/>
      </dsp:nvSpPr>
      <dsp:spPr>
        <a:xfrm>
          <a:off x="4067042" y="3721017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Layer output A</a:t>
          </a:r>
          <a:endParaRPr lang="en-SG" sz="1500" kern="1200" dirty="0"/>
        </a:p>
      </dsp:txBody>
      <dsp:txXfrm>
        <a:off x="4107835" y="3761810"/>
        <a:ext cx="1112027" cy="753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fr/citations?user=kbN88gsAAAAJ&amp;hl=fr" TargetMode="External"/><Relationship Id="rId2" Type="http://schemas.openxmlformats.org/officeDocument/2006/relationships/hyperlink" Target="https://leon.bottou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Wck7gd0AAAAJ&amp;hl=en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en.wikipedia.org/wiki/No_free_lunch_theorem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WLN3QrAAAAAJ&amp;hl=fr" TargetMode="External"/><Relationship Id="rId2" Type="http://schemas.openxmlformats.org/officeDocument/2006/relationships/hyperlink" Target="http://yann.lecu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ukA0LcAAAAJ&amp;hl=fr" TargetMode="External"/><Relationship Id="rId4" Type="http://schemas.openxmlformats.org/officeDocument/2006/relationships/hyperlink" Target="https://yoshuabengio.org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DhtAFkwAAAAJ&amp;hl=en" TargetMode="External"/><Relationship Id="rId2" Type="http://schemas.openxmlformats.org/officeDocument/2006/relationships/hyperlink" Target="https://scholar.google.com/citations?user=_WnkXlkAAAAJ&amp;hl=f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MetaAI?ref_src=twsrc%5Egoogle%7Ctwcamp%5Eserp%7Ctwgr%5Eauthor" TargetMode="External"/><Relationship Id="rId4" Type="http://schemas.openxmlformats.org/officeDocument/2006/relationships/hyperlink" Target="https://ai.facebook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W2-S1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  <a:blipFill>
                <a:blip r:embed="rId2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Leon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b="1" dirty="0"/>
              <a:t>: </a:t>
            </a:r>
            <a:r>
              <a:rPr lang="en-GB" dirty="0"/>
              <a:t>Works at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https://leon.bottou.org/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https://scholar.google.fr/citations?user=kbN88gsAAAAJ&amp;hl=fr</a:t>
            </a:r>
            <a:endParaRPr lang="en-GB" dirty="0"/>
          </a:p>
          <a:p>
            <a:r>
              <a:rPr lang="en-GB" b="1" dirty="0"/>
              <a:t>Patrick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Haffner</a:t>
            </a:r>
            <a:r>
              <a:rPr lang="en-GB" b="1" dirty="0"/>
              <a:t>: </a:t>
            </a:r>
            <a:r>
              <a:rPr lang="en-GB" dirty="0"/>
              <a:t>Works at </a:t>
            </a:r>
            <a:r>
              <a:rPr lang="en-GB" b="1" dirty="0"/>
              <a:t>Amazon Web Services (AWS).</a:t>
            </a:r>
            <a:br>
              <a:rPr lang="en-GB" b="1" dirty="0"/>
            </a:br>
            <a:r>
              <a:rPr lang="en-GB" dirty="0">
                <a:hlinkClick r:id="rId4"/>
              </a:rPr>
              <a:t>https://scholar.google.com/citations?user=Wck7gd0AAAAJ&amp;hl=en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42411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endParaRPr lang="en-GB" dirty="0"/>
          </a:p>
          <a:p>
            <a:r>
              <a:rPr lang="en-US" dirty="0"/>
              <a:t>[XXXX] </a:t>
            </a:r>
            <a:r>
              <a:rPr lang="en-GB" dirty="0"/>
              <a:t>XXXX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/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338604" y="1761211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8" y="2747847"/>
            <a:ext cx="11321603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365125"/>
            <a:ext cx="4012163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adding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bad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our previous version of the model, we initialized our parameters randomly.</a:t>
            </a:r>
          </a:p>
          <a:p>
            <a:r>
              <a:rPr lang="en-GB" dirty="0"/>
              <a:t>While it seemed unimportant, this is actually essential.</a:t>
            </a:r>
          </a:p>
          <a:p>
            <a:r>
              <a:rPr lang="en-GB" b="1" dirty="0"/>
              <a:t>Initializing parameters as constants would in fact be a terrible idea.</a:t>
            </a:r>
          </a:p>
          <a:p>
            <a:r>
              <a:rPr lang="en-GB" b="1" dirty="0"/>
              <a:t>But we have to try it at least once to understand why.</a:t>
            </a:r>
            <a:endParaRPr lang="en-SG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C205C-5C41-45D2-D37B-3AA50CDCD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/>
          <a:stretch/>
        </p:blipFill>
        <p:spPr>
          <a:xfrm>
            <a:off x="6316824" y="196827"/>
            <a:ext cx="5875176" cy="2638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CBDBD-8075-188E-4999-8ABE9C5E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24" y="3573139"/>
            <a:ext cx="583964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9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8F3D7-A140-03C5-564E-61BFE4F64A31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58C9F-CDEF-0096-66E1-DA6654EBF82B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A0558-7D42-D999-BBF8-268A41574A90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0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DD69-816D-2383-A093-F27935F6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C801-7CAF-7C68-481E-978FCD70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7654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4864A-098C-B584-4A98-00572716FF46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72DFE-1E65-16E5-C808-58220A98BD0D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91F9B-1B9A-9FA6-75AE-82FF599EF381}"/>
              </a:ext>
            </a:extLst>
          </p:cNvPr>
          <p:cNvSpPr/>
          <p:nvPr/>
        </p:nvSpPr>
        <p:spPr>
          <a:xfrm>
            <a:off x="1991985" y="4948974"/>
            <a:ext cx="4104013" cy="16268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538A3-E8FC-5540-54AE-917B3895D630}"/>
              </a:ext>
            </a:extLst>
          </p:cNvPr>
          <p:cNvSpPr txBox="1"/>
          <p:nvPr/>
        </p:nvSpPr>
        <p:spPr>
          <a:xfrm>
            <a:off x="6893567" y="5023749"/>
            <a:ext cx="504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Keeps happening without discontinuity no matter the number of iterations…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This means all neurons are doing the same thing!</a:t>
            </a:r>
          </a:p>
          <a:p>
            <a:r>
              <a:rPr lang="en-GB" dirty="0">
                <a:solidFill>
                  <a:srgbClr val="00B050"/>
                </a:solidFill>
              </a:rPr>
              <a:t>(a.k.a. </a:t>
            </a:r>
            <a:r>
              <a:rPr lang="en-GB" b="1" u="sng" dirty="0">
                <a:solidFill>
                  <a:srgbClr val="00B050"/>
                </a:solidFill>
              </a:rPr>
              <a:t>symmetry</a:t>
            </a:r>
            <a:r>
              <a:rPr lang="en-GB" dirty="0">
                <a:solidFill>
                  <a:srgbClr val="00B050"/>
                </a:solidFill>
              </a:rPr>
              <a:t> in the neural network)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07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 in the Neural Network):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18CB-EBF9-03CD-9864-31A9D989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63" y="1457883"/>
            <a:ext cx="526806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3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 in the Neural Network):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5462C-3DEF-4B5A-AA92-FDAF5545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Essentially, this happened because all weights and biases had the same starting point (due to the constant initialization).</a:t>
            </a:r>
          </a:p>
          <a:p>
            <a:r>
              <a:rPr lang="en-GB" dirty="0"/>
              <a:t>The backward process then updates the parameters identically, which is why they will end up keeping the same values over the course of training.</a:t>
            </a:r>
          </a:p>
          <a:p>
            <a:r>
              <a:rPr lang="en-GB" b="1" dirty="0"/>
              <a:t>Need to enforce diversity on these parameters from the start! Hence, random initialization.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7224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random normal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 </a:t>
            </a:r>
            <a:r>
              <a:rPr lang="en-GB" dirty="0"/>
              <a:t>[LeCun1998]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initializer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/>
              <a:t>will setup </a:t>
            </a:r>
            <a:r>
              <a:rPr lang="en-GB" b="1" dirty="0"/>
              <a:t>parameters</a:t>
            </a:r>
            <a:r>
              <a:rPr lang="en-GB" dirty="0"/>
              <a:t> </a:t>
            </a:r>
            <a:r>
              <a:rPr lang="en-GB" b="1" dirty="0"/>
              <a:t>randomly, </a:t>
            </a:r>
            <a:r>
              <a:rPr lang="en-GB" dirty="0"/>
              <a:t>by</a:t>
            </a:r>
            <a:r>
              <a:rPr lang="en-GB" b="1" dirty="0"/>
              <a:t> </a:t>
            </a:r>
            <a:r>
              <a:rPr lang="en-GB" dirty="0"/>
              <a:t>sampling</a:t>
            </a:r>
            <a:r>
              <a:rPr lang="en-GB" b="1" dirty="0"/>
              <a:t> </a:t>
            </a:r>
            <a:r>
              <a:rPr lang="en-GB" dirty="0"/>
              <a:t>from a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distribution</a:t>
            </a:r>
            <a:r>
              <a:rPr lang="en-GB" dirty="0"/>
              <a:t>, with a </a:t>
            </a:r>
            <a:r>
              <a:rPr lang="en-GB" b="1" dirty="0"/>
              <a:t>mean</a:t>
            </a:r>
            <a:r>
              <a:rPr lang="en-GB" dirty="0"/>
              <a:t> </a:t>
            </a:r>
            <a:r>
              <a:rPr lang="en-GB" b="1" dirty="0"/>
              <a:t>0</a:t>
            </a:r>
            <a:r>
              <a:rPr lang="en-GB" dirty="0"/>
              <a:t> and a </a:t>
            </a:r>
            <a:r>
              <a:rPr lang="en-GB" b="1" dirty="0"/>
              <a:t>standard deviation of 1 </a:t>
            </a:r>
            <a:r>
              <a:rPr lang="en-GB" dirty="0"/>
              <a:t>(or lower).</a:t>
            </a:r>
          </a:p>
          <a:p>
            <a:pPr marL="0" indent="0">
              <a:buNone/>
            </a:pPr>
            <a:r>
              <a:rPr lang="en-GB" dirty="0"/>
              <a:t>This initializer is </a:t>
            </a:r>
            <a:r>
              <a:rPr lang="en-GB" b="1" dirty="0"/>
              <a:t>straightforward and simple</a:t>
            </a:r>
            <a:r>
              <a:rPr lang="en-GB" dirty="0"/>
              <a:t>, but can lead to </a:t>
            </a:r>
            <a:r>
              <a:rPr lang="en-GB" b="1" dirty="0"/>
              <a:t>slow convergence or even divergence as the network gets deeper</a:t>
            </a:r>
            <a:r>
              <a:rPr lang="en-GB" dirty="0"/>
              <a:t>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35244-B67A-4495-60F1-122BECDB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84" y="4860279"/>
            <a:ext cx="8120389" cy="16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C3C8-8A51-B273-66E0-DC4571A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 random initialization is just better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E79F-2E5A-D555-DA00-852D5A62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30" y="1580787"/>
            <a:ext cx="8180739" cy="52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76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Xavier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initialization </a:t>
                </a:r>
                <a:r>
                  <a:rPr lang="en-GB" dirty="0"/>
                  <a:t>[Glorot2010]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initializer </a:t>
                </a:r>
                <a:r>
                  <a:rPr lang="en-GB" dirty="0"/>
                  <a:t>is based on a </a:t>
                </a:r>
                <a:r>
                  <a:rPr lang="en-GB" b="1" dirty="0"/>
                  <a:t>Gaussian distribution</a:t>
                </a:r>
                <a:r>
                  <a:rPr lang="en-GB" dirty="0"/>
                  <a:t>, with parameters initialized to zero-mean and a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/>
                  <a:t> being the input size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the output size.</a:t>
                </a:r>
              </a:p>
              <a:p>
                <a:pPr marL="0" indent="0">
                  <a:buNone/>
                </a:pPr>
                <a:r>
                  <a:rPr lang="en-GB" dirty="0"/>
                  <a:t>It is the </a:t>
                </a:r>
                <a:r>
                  <a:rPr lang="en-GB" b="1" dirty="0"/>
                  <a:t>most popular initializer </a:t>
                </a:r>
                <a:r>
                  <a:rPr lang="en-GB" dirty="0"/>
                  <a:t>in deep learning and is </a:t>
                </a:r>
                <a:r>
                  <a:rPr lang="en-GB" b="1" dirty="0"/>
                  <a:t>a good starting point for most architectures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E6DA679-C22B-C48B-C2AB-7034CB24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38" y="5028992"/>
            <a:ext cx="7632324" cy="18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7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He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 initialization </a:t>
                </a:r>
                <a:r>
                  <a:rPr lang="en-GB" dirty="0"/>
                  <a:t>[LeCun1998]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initializer</a:t>
                </a:r>
                <a:r>
                  <a:rPr lang="en-GB" dirty="0"/>
                  <a:t> is similar to the </a:t>
                </a:r>
                <a:r>
                  <a:rPr lang="en-GB" b="1" dirty="0"/>
                  <a:t>Xavier</a:t>
                </a:r>
                <a:r>
                  <a:rPr lang="en-GB" dirty="0"/>
                  <a:t> </a:t>
                </a:r>
                <a:r>
                  <a:rPr lang="en-GB" b="1" dirty="0"/>
                  <a:t>initializer</a:t>
                </a:r>
                <a:r>
                  <a:rPr lang="en-GB" dirty="0"/>
                  <a:t>, but with a </a:t>
                </a:r>
                <a:r>
                  <a:rPr lang="en-GB" b="1" dirty="0"/>
                  <a:t>variance</a:t>
                </a:r>
                <a:r>
                  <a:rPr lang="en-GB" dirty="0"/>
                  <a:t> of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GB" dirty="0"/>
                  <a:t> (resp.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r>
                  <a:rPr lang="en-GB" dirty="0"/>
                  <a:t>) is the size of each layer input (resp. output). Each layer is individually initialized.</a:t>
                </a:r>
              </a:p>
              <a:p>
                <a:pPr marL="0" indent="0">
                  <a:buNone/>
                </a:pPr>
                <a:r>
                  <a:rPr lang="en-GB" dirty="0"/>
                  <a:t>It seems to </a:t>
                </a:r>
                <a:r>
                  <a:rPr lang="en-GB" b="1" dirty="0"/>
                  <a:t>improve performance when working with deeper networks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  <a:blipFill>
                <a:blip r:embed="rId2"/>
                <a:stretch>
                  <a:fillRect l="-1189" t="-2241" r="-16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20B5BEA-6FCF-F8F5-5E10-7BCE2458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9" y="4587630"/>
            <a:ext cx="7460402" cy="2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5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LeCun</a:t>
            </a:r>
            <a:r>
              <a:rPr lang="en-GB" dirty="0"/>
              <a:t>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initialization </a:t>
                </a:r>
                <a:r>
                  <a:rPr lang="en-GB" dirty="0"/>
                  <a:t>[LeCun1998bis]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>
                    <a:solidFill>
                      <a:srgbClr val="00B050"/>
                    </a:solidFill>
                  </a:rPr>
                  <a:t> initializer</a:t>
                </a:r>
                <a:r>
                  <a:rPr lang="en-GB" dirty="0"/>
                  <a:t> is </a:t>
                </a:r>
                <a:r>
                  <a:rPr lang="en-GB" b="1" dirty="0"/>
                  <a:t>based on a random normal distribution</a:t>
                </a:r>
                <a:r>
                  <a:rPr lang="en-GB" dirty="0"/>
                  <a:t>, with a variance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GB" dirty="0"/>
                  <a:t> being the number of inputs of each layer.</a:t>
                </a:r>
              </a:p>
              <a:p>
                <a:pPr marL="0" indent="0">
                  <a:buNone/>
                </a:pPr>
                <a:r>
                  <a:rPr lang="en-GB" dirty="0"/>
                  <a:t>This initializer is particularly useful for </a:t>
                </a:r>
                <a:r>
                  <a:rPr lang="en-GB" b="1" dirty="0"/>
                  <a:t>architectures with sigmoid and tanh activation functions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D0DAD76-F424-E7FA-C502-9B74F2BD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87" y="4821774"/>
            <a:ext cx="7071225" cy="18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Initializations variations and more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more initialization formulas exist:</a:t>
            </a:r>
          </a:p>
          <a:p>
            <a:r>
              <a:rPr lang="en-GB" dirty="0"/>
              <a:t>Xavier has random uniform and normal variations (same for He),</a:t>
            </a:r>
          </a:p>
          <a:p>
            <a:r>
              <a:rPr lang="en-GB" dirty="0" err="1"/>
              <a:t>Glorot</a:t>
            </a:r>
            <a:r>
              <a:rPr lang="en-GB" dirty="0"/>
              <a:t> proposed more initializations (e.g. the </a:t>
            </a:r>
            <a:r>
              <a:rPr lang="en-GB" dirty="0" err="1"/>
              <a:t>Glorot</a:t>
            </a:r>
            <a:r>
              <a:rPr lang="en-GB" dirty="0"/>
              <a:t> uniform initialization),</a:t>
            </a:r>
          </a:p>
          <a:p>
            <a:r>
              <a:rPr lang="en-GB" dirty="0"/>
              <a:t>Orthogonal initializations are sometimes useful also but rare,</a:t>
            </a:r>
          </a:p>
          <a:p>
            <a:r>
              <a:rPr lang="en-GB" dirty="0"/>
              <a:t>Variance scaling initialization also exists but rarely used, etc.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 err="1"/>
              <a:t>PyTorch</a:t>
            </a:r>
            <a:r>
              <a:rPr lang="en-SG" dirty="0"/>
              <a:t> has listed a lot of them, ready to use: </a:t>
            </a:r>
            <a:r>
              <a:rPr lang="en-SG" dirty="0">
                <a:hlinkClick r:id="rId2"/>
              </a:rPr>
              <a:t>https://pytorch.org/docs/stable/nn.init.html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9639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2354" cy="4754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What I listed earlier are empirical observations only, not absolute rules.</a:t>
            </a:r>
          </a:p>
          <a:p>
            <a:r>
              <a:rPr lang="en-GB" dirty="0"/>
              <a:t>For this reason, it is a good idea to try a few different initialization techniques and see which one works best for your particular network architecture and dataset.</a:t>
            </a:r>
          </a:p>
          <a:p>
            <a:r>
              <a:rPr lang="en-GB" dirty="0"/>
              <a:t>Some recent research has also suggested that using a combination of different initialization techniques (e.g., Xavier initialization for some layers and He initialization for others) can improve performance.</a:t>
            </a:r>
          </a:p>
          <a:p>
            <a:r>
              <a:rPr lang="en-SG" b="1" dirty="0"/>
              <a:t>Also, careful: </a:t>
            </a:r>
            <a:r>
              <a:rPr lang="en-SG" dirty="0"/>
              <a:t>Every now and then, we get a “smart*ss” claiming to have found a “ground-breaking </a:t>
            </a:r>
            <a:r>
              <a:rPr lang="en-GB" sz="2800" dirty="0"/>
              <a:t>new initializer beating all others”</a:t>
            </a:r>
            <a:r>
              <a:rPr lang="en-SG" dirty="0"/>
              <a:t>.</a:t>
            </a:r>
          </a:p>
          <a:p>
            <a:r>
              <a:rPr lang="en-GB" dirty="0"/>
              <a:t>In reality, there is something that the machine learning community likes to call the </a:t>
            </a:r>
            <a:r>
              <a:rPr lang="en-GB" b="1" dirty="0"/>
              <a:t>“No free lunch theorem“.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334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for supervised machine learning is a theorem that essentially implies that </a:t>
            </a:r>
            <a:r>
              <a:rPr lang="en-GB" b="1" dirty="0"/>
              <a:t>no single machine learning algorithm or tool is universally the best-performing algorithm for all problems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>
                <a:hlinkClick r:id="rId2"/>
              </a:rPr>
              <a:t>https://en.wikipedia.org/wiki/No_free_lunch_theorem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6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123856EC-AB44-23F3-5A04-0FA83290A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157898"/>
            <a:ext cx="5734050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D8A51-6157-545F-8895-E79A87FDEE0A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828335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1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such thing “one initializer that works for all models and problems”.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 choice: try some of them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8AAAAB7B-B0FD-9EE8-B9DC-0C8B72706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157898"/>
            <a:ext cx="5734050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A86A3-4E74-5350-E6AF-11BA7ADF5DD9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64711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FB85-890C-CF06-4293-6A594833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weird initializer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8209-3BE5-7E9D-E54E-A7C1CF12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Definition (our custom </a:t>
            </a:r>
            <a:r>
              <a:rPr lang="en-GB" b="1" dirty="0">
                <a:solidFill>
                  <a:srgbClr val="00B050"/>
                </a:solidFill>
              </a:rPr>
              <a:t>“weird” initializer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Let us consider the </a:t>
            </a:r>
            <a:r>
              <a:rPr lang="en-GB" b="1" dirty="0">
                <a:solidFill>
                  <a:srgbClr val="00B050"/>
                </a:solidFill>
              </a:rPr>
              <a:t>“weird” initializer </a:t>
            </a:r>
            <a:r>
              <a:rPr lang="en-GB" dirty="0"/>
              <a:t>below. It uses a r</a:t>
            </a:r>
            <a:r>
              <a:rPr lang="en-GB" b="1" dirty="0"/>
              <a:t>andom uniform distribution</a:t>
            </a:r>
            <a:r>
              <a:rPr lang="en-GB" dirty="0"/>
              <a:t>, </a:t>
            </a:r>
            <a:r>
              <a:rPr lang="en-GB" b="1" dirty="0"/>
              <a:t>scaling parameters based on the input and output sizes</a:t>
            </a:r>
            <a:r>
              <a:rPr lang="en-GB" dirty="0"/>
              <a:t>, like in Xavier/He.</a:t>
            </a:r>
            <a:br>
              <a:rPr lang="en-GB" dirty="0"/>
            </a:br>
            <a:r>
              <a:rPr lang="en-GB" dirty="0"/>
              <a:t>We could in fact see this as a </a:t>
            </a:r>
            <a:r>
              <a:rPr lang="en-GB" b="1" dirty="0"/>
              <a:t>random uniform variation of Xavier/He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And yet, when we use it, something weird happens.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3D63F-B09C-5C9E-28E2-AE99CA93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20" y="4932344"/>
            <a:ext cx="8749959" cy="16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4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1CCFA-1F42-5501-E7E9-5580E92B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3" y="253403"/>
            <a:ext cx="10755970" cy="6240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4AD158-7D5E-1015-C387-0AE1C10AFA03}"/>
              </a:ext>
            </a:extLst>
          </p:cNvPr>
          <p:cNvSpPr/>
          <p:nvPr/>
        </p:nvSpPr>
        <p:spPr>
          <a:xfrm>
            <a:off x="875324" y="6124774"/>
            <a:ext cx="4611076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6708269" y="4546066"/>
            <a:ext cx="44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Wow, that’s a big loss value!?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1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And after iteration 26, we are getting </a:t>
            </a:r>
            <a:r>
              <a:rPr lang="en-GB" sz="2800" dirty="0" err="1">
                <a:solidFill>
                  <a:schemeClr val="accent2"/>
                </a:solidFill>
              </a:rPr>
              <a:t>NaNs</a:t>
            </a:r>
            <a:r>
              <a:rPr lang="en-GB" sz="2800" dirty="0">
                <a:solidFill>
                  <a:schemeClr val="accent2"/>
                </a:solidFill>
              </a:rPr>
              <a:t> (Not a Number values) all over the place…?!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What is going on…?!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51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A9EE-E5AB-7C1E-3027-EAE381B1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exploding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These </a:t>
                </a:r>
                <a:r>
                  <a:rPr lang="en-GB" dirty="0" err="1"/>
                  <a:t>NaN</a:t>
                </a:r>
                <a:r>
                  <a:rPr lang="en-GB" dirty="0"/>
                  <a:t> values are a typical symptom for a phenomenon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greater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The values will explode to infinity and eventually become </a:t>
                </a:r>
                <a:r>
                  <a:rPr lang="en-GB" dirty="0" err="1"/>
                  <a:t>NaNs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 b="-2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typically happens with</a:t>
                </a:r>
              </a:p>
              <a:p>
                <a:r>
                  <a:rPr lang="en-GB" dirty="0"/>
                  <a:t> </a:t>
                </a:r>
                <a:r>
                  <a:rPr lang="en-GB" b="1" dirty="0"/>
                  <a:t>unlucky</a:t>
                </a:r>
                <a:r>
                  <a:rPr lang="en-GB" dirty="0"/>
                  <a:t> </a:t>
                </a:r>
                <a:r>
                  <a:rPr lang="en-GB" b="1" dirty="0"/>
                  <a:t>initializations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or </a:t>
                </a:r>
                <a:r>
                  <a:rPr lang="en-GB" b="1" dirty="0"/>
                  <a:t>when the learning rate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b="1" dirty="0"/>
                  <a:t> is too large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order to avoid this problem, many techniques such as gradient clipping, weight normalization, and adaptive learning rates have been developed (something for later).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533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Unlucky initialization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dirty="0"/>
              <a:t> is the term used to describe when a system's behaviour is impossible to predict due to the </a:t>
            </a:r>
            <a:r>
              <a:rPr lang="en-GB" b="1" dirty="0"/>
              <a:t>randomness of its initial conditions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In some cases, the output of a system will be </a:t>
            </a:r>
            <a:r>
              <a:rPr lang="en-GB" b="1" dirty="0"/>
              <a:t>drastically</a:t>
            </a:r>
            <a:r>
              <a:rPr lang="en-GB" dirty="0"/>
              <a:t> </a:t>
            </a:r>
            <a:r>
              <a:rPr lang="en-GB" b="1" dirty="0"/>
              <a:t>different</a:t>
            </a:r>
            <a:r>
              <a:rPr lang="en-GB" dirty="0"/>
              <a:t> depending on the initial conditions, which can lead to </a:t>
            </a:r>
            <a:r>
              <a:rPr lang="en-GB" b="1" dirty="0"/>
              <a:t>vastly different outcomes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AB427-F8D7-DB85-4E07-2BF6BB0FE9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previous “weird” initializer, we can resolve the </a:t>
            </a:r>
            <a:r>
              <a:rPr lang="en-GB" dirty="0" err="1"/>
              <a:t>NaN</a:t>
            </a:r>
            <a:r>
              <a:rPr lang="en-GB" dirty="0"/>
              <a:t> problem, by just using a different seed for the initialization…!</a:t>
            </a:r>
          </a:p>
          <a:p>
            <a:pPr marL="0" indent="0">
              <a:buNone/>
            </a:pPr>
            <a:r>
              <a:rPr lang="en-GB" dirty="0"/>
              <a:t>Yup, as simple as that!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BTW, that could be a proof that the NFL theorem is indeed true!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194419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CAD86-DB4B-89D9-5D1E-578BAA30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337706"/>
            <a:ext cx="9650172" cy="6182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6B047-FE4B-02B4-2F6C-F3B2C6307654}"/>
              </a:ext>
            </a:extLst>
          </p:cNvPr>
          <p:cNvSpPr txBox="1"/>
          <p:nvPr/>
        </p:nvSpPr>
        <p:spPr>
          <a:xfrm>
            <a:off x="7416799" y="3655113"/>
            <a:ext cx="3529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Different seed…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Now that works?!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B97A8-C359-6DD7-31D3-72C2EF806F40}"/>
              </a:ext>
            </a:extLst>
          </p:cNvPr>
          <p:cNvSpPr/>
          <p:nvPr/>
        </p:nvSpPr>
        <p:spPr>
          <a:xfrm>
            <a:off x="1245770" y="1341759"/>
            <a:ext cx="19897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1053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which controls the step size taken by the algorithm in order to minimize the loss function during training.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small</a:t>
            </a:r>
            <a:r>
              <a:rPr lang="en-GB" dirty="0"/>
              <a:t>, the algorithm will </a:t>
            </a:r>
            <a:r>
              <a:rPr lang="en-GB" b="1" dirty="0"/>
              <a:t>take</a:t>
            </a:r>
            <a:r>
              <a:rPr lang="en-GB" dirty="0"/>
              <a:t> </a:t>
            </a:r>
            <a:r>
              <a:rPr lang="en-GB" b="1" dirty="0"/>
              <a:t>longer</a:t>
            </a:r>
            <a:r>
              <a:rPr lang="en-GB" dirty="0"/>
              <a:t> </a:t>
            </a:r>
            <a:r>
              <a:rPr lang="en-GB" b="1" dirty="0"/>
              <a:t>to</a:t>
            </a:r>
            <a:r>
              <a:rPr lang="en-GB" dirty="0"/>
              <a:t> </a:t>
            </a:r>
            <a:r>
              <a:rPr lang="en-GB" b="1" dirty="0"/>
              <a:t>converge</a:t>
            </a:r>
            <a:r>
              <a:rPr lang="en-GB" dirty="0"/>
              <a:t>, but it can also prevent overshooting the global minimum.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high</a:t>
            </a:r>
            <a:r>
              <a:rPr lang="en-GB" dirty="0"/>
              <a:t>, the algorithm </a:t>
            </a:r>
            <a:r>
              <a:rPr lang="en-GB" b="1" dirty="0"/>
              <a:t>may converge faster</a:t>
            </a:r>
            <a:r>
              <a:rPr lang="en-GB" dirty="0"/>
              <a:t>, but </a:t>
            </a:r>
            <a:r>
              <a:rPr lang="en-GB" b="1" dirty="0"/>
              <a:t>it may lead to exploding gradients</a:t>
            </a:r>
            <a:r>
              <a:rPr lang="en-GB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There is therefore a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dirty="0"/>
              <a:t> on the deep learning rate, and as in all things with </a:t>
            </a:r>
            <a:r>
              <a:rPr lang="en-GB" dirty="0" err="1"/>
              <a:t>tradeoffs</a:t>
            </a:r>
            <a:r>
              <a:rPr lang="en-GB" dirty="0"/>
              <a:t>, it is about finding the </a:t>
            </a:r>
            <a:r>
              <a:rPr lang="en-GB" b="1" dirty="0"/>
              <a:t>optimal middle ground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BC276-639D-F75D-4745-DBA3526ED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706026"/>
              </p:ext>
            </p:extLst>
          </p:nvPr>
        </p:nvGraphicFramePr>
        <p:xfrm>
          <a:off x="6172199" y="3673229"/>
          <a:ext cx="5957278" cy="3040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6604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Triggering an exploding gradient on purpose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And, as a proof of that…</a:t>
                </a:r>
              </a:p>
              <a:p>
                <a:pPr marL="0" indent="0">
                  <a:buNone/>
                </a:pPr>
                <a:r>
                  <a:rPr lang="en-GB" dirty="0"/>
                  <a:t>We can, in fact, </a:t>
                </a:r>
                <a:r>
                  <a:rPr lang="en-GB" b="1" dirty="0"/>
                  <a:t>trigger an exploding gradient problem, on purpose, by setting a very high learning rate value!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Let us try a much higher value for the learning rate (e.g. using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instead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SG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082570C-A706-34E0-1D29-8DC25B372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18" y="1690688"/>
            <a:ext cx="4845982" cy="46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4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89AA-5484-676D-3509-34E5625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47206"/>
            <a:ext cx="9202434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6822831" y="3537882"/>
            <a:ext cx="44761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Normal initialization and low learning rate (1e-6)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This is fine…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33878-6696-05E5-6E37-71288C3EEE93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1962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C8617-9E53-015A-8692-88273CD9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213864"/>
            <a:ext cx="9069066" cy="6430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7577840" y="3429000"/>
            <a:ext cx="305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Learning rate too high leads to exploding gradients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509A6-755B-67B1-D5BB-567167C52606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6899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2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“one value that works for all models” for hyperparameters such as the learning rate.</a:t>
            </a:r>
          </a:p>
          <a:p>
            <a:pPr marL="0" indent="0">
              <a:buNone/>
            </a:pPr>
            <a:r>
              <a:rPr lang="en-GB" dirty="0"/>
              <a:t>No choice: try some values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3FF38-A4C6-F36C-00C0-E82E71ED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96197"/>
            <a:ext cx="592537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4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0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sometimes, that is what makes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95" y="3626338"/>
            <a:ext cx="3231661" cy="32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gradients to prevent explosions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8BB6-D04B-5A34-E313-329C5FD8A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Adjusting and trying different values for the learning rate is often good enough to prevent exploding gradients.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other options, like:</a:t>
            </a:r>
          </a:p>
          <a:p>
            <a:r>
              <a:rPr lang="en-GB" b="1" dirty="0"/>
              <a:t>Downscaling initial values: </a:t>
            </a:r>
            <a:r>
              <a:rPr lang="en-GB" dirty="0"/>
              <a:t>divide initial parameter values by a certain factor.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9E57-1CE4-58BA-21F8-958AC5119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/>
              <a:t>Gradient clipping: </a:t>
            </a:r>
            <a:r>
              <a:rPr lang="en-GB" dirty="0"/>
              <a:t>set a max value for change on a single iteration and truncate any change that goes above that (to be discussed later).</a:t>
            </a:r>
            <a:endParaRPr lang="en-SG" dirty="0"/>
          </a:p>
          <a:p>
            <a:endParaRPr lang="en-GB" dirty="0"/>
          </a:p>
          <a:p>
            <a:r>
              <a:rPr lang="en-GB" b="1" dirty="0"/>
              <a:t>Time evolution on learning rate: </a:t>
            </a:r>
            <a:r>
              <a:rPr lang="en-GB" dirty="0"/>
              <a:t>make the learning rate value change over time (to be discussed later).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6411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Back to our first exploding gradient example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93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A10E8-C4A3-E1A4-CDC1-B47864CF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73" y="0"/>
            <a:ext cx="84632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84E3-E56D-689A-FE33-F385477C9C5D}"/>
              </a:ext>
            </a:extLst>
          </p:cNvPr>
          <p:cNvSpPr txBox="1"/>
          <p:nvPr/>
        </p:nvSpPr>
        <p:spPr>
          <a:xfrm>
            <a:off x="7893537" y="3655113"/>
            <a:ext cx="30526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Downscaling parameters after initialization worked, but it leads to slower training.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C14A7-07A6-A34C-6346-F44054CCC209}"/>
              </a:ext>
            </a:extLst>
          </p:cNvPr>
          <p:cNvSpPr/>
          <p:nvPr/>
        </p:nvSpPr>
        <p:spPr>
          <a:xfrm>
            <a:off x="1864374" y="1469291"/>
            <a:ext cx="3199996" cy="65649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8370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4B85-321C-C043-144F-9003D64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vanishing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observed a phenomenon called </a:t>
                </a:r>
                <a:r>
                  <a:rPr lang="en-GB" b="1" dirty="0"/>
                  <a:t>exploding</a:t>
                </a:r>
                <a:r>
                  <a:rPr lang="en-GB" dirty="0"/>
                  <a:t> </a:t>
                </a:r>
                <a:r>
                  <a:rPr lang="en-GB" b="1" dirty="0"/>
                  <a:t>gradients</a:t>
                </a:r>
                <a:r>
                  <a:rPr lang="en-GB" dirty="0"/>
                  <a:t>. Its counterpart is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smaller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It might also happen for other reasons (to be discussed later).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can typically force the apparition of a vanishing gradient problem by forcing the parameters to be initialized as very small values (or even zeroes). </a:t>
                </a:r>
              </a:p>
              <a:p>
                <a:r>
                  <a:rPr lang="en-GB" dirty="0"/>
                  <a:t>We can also force the apparition of a vanishing gradient problem by using a very small learning rate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.</a:t>
                </a:r>
                <a:endParaRPr lang="en-SG" dirty="0"/>
              </a:p>
              <a:p>
                <a:r>
                  <a:rPr lang="en-GB" dirty="0"/>
                  <a:t>We can then observe that most parameters remain zero during training as the changes are close, or even equal to, zero.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  <a:blipFill>
                <a:blip r:embed="rId3"/>
                <a:stretch>
                  <a:fillRect l="-1873" t="-2663" r="-10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312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844D88-026D-F76D-C8CE-4FD4A7E9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266258"/>
            <a:ext cx="8973802" cy="6325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5552E-6D7A-A036-218E-1A0E114AE400}"/>
              </a:ext>
            </a:extLst>
          </p:cNvPr>
          <p:cNvSpPr txBox="1"/>
          <p:nvPr/>
        </p:nvSpPr>
        <p:spPr>
          <a:xfrm>
            <a:off x="8221785" y="3655113"/>
            <a:ext cx="272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This is fine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03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49A9C-6232-3557-077A-732996A7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247206"/>
            <a:ext cx="8964276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27DFC-B7C8-21A1-A27E-3DC8BD3CEF90}"/>
              </a:ext>
            </a:extLst>
          </p:cNvPr>
          <p:cNvSpPr txBox="1"/>
          <p:nvPr/>
        </p:nvSpPr>
        <p:spPr>
          <a:xfrm>
            <a:off x="7674708" y="2467175"/>
            <a:ext cx="27244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Initializing parameters as zeroes is seriously problematic and the problem just does not train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7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4EA8F-74F9-325E-706F-E5D2E76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56679"/>
            <a:ext cx="9764488" cy="6744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D02BD-2046-DB2E-B447-9B6CABBB7D53}"/>
              </a:ext>
            </a:extLst>
          </p:cNvPr>
          <p:cNvSpPr txBox="1"/>
          <p:nvPr/>
        </p:nvSpPr>
        <p:spPr>
          <a:xfrm>
            <a:off x="6635262" y="3428999"/>
            <a:ext cx="49940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Setting up a learning rate that is too small might seriously hinder the training.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And sometimes even lead to a convergence in wrong min.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59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D7ABD-3AC0-84F6-DAB7-236FE7B3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9" y="340378"/>
            <a:ext cx="9592301" cy="61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7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Remember, 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0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sometimes, that is what makes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95" y="3626338"/>
            <a:ext cx="3231661" cy="32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1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00DD9-21D0-0350-AF57-AAB15129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98" y="1548881"/>
            <a:ext cx="7200177" cy="48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0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9FB08-8B4D-4B75-6BC7-1C5AFEFF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Each sample consists of two randomly drawn input values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−1&lt;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Black line serves as (non-linear) frontier between both classes, with equation.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Two classes (green and red):</a:t>
                </a:r>
              </a:p>
              <a:p>
                <a:pPr marL="0" indent="0">
                  <a:buNone/>
                </a:pPr>
                <a:r>
                  <a:rPr lang="en-SG" dirty="0"/>
                  <a:t>Green (class 1)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and red (class 0) otherwise.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b="-33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1669383-94A6-767A-E9E2-8A1B5522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82" y="2068929"/>
            <a:ext cx="6288212" cy="42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D0783-241D-0B11-03E2-9F4FF3BEE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155302" cy="5032375"/>
          </a:xfrm>
        </p:spPr>
        <p:txBody>
          <a:bodyPr/>
          <a:lstStyle/>
          <a:p>
            <a:r>
              <a:rPr lang="en-GB" dirty="0"/>
              <a:t>We can generate some entries using the helper functions here.</a:t>
            </a:r>
          </a:p>
          <a:p>
            <a:r>
              <a:rPr lang="en-GB" dirty="0"/>
              <a:t>Basically drawing pairs of values randomly and checking if above or below the sine line.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8A9BC-A4CE-B0E5-4FD0-48E6842E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94" y="0"/>
            <a:ext cx="806130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15D68-90DE-4BF0-C975-D7AEA6F6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84" y="3865193"/>
            <a:ext cx="4243754" cy="28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2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8846-297D-319F-FB08-9AADC448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our</a:t>
            </a:r>
            <a:br>
              <a:rPr lang="en-GB" dirty="0"/>
            </a:br>
            <a:r>
              <a:rPr lang="en-GB" dirty="0"/>
              <a:t>shallow NN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27D2-8C59-5725-9D05-A7ACE2CC3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9217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adjust our shallow neural network to the task by:</a:t>
            </a:r>
          </a:p>
          <a:p>
            <a:r>
              <a:rPr lang="en-GB" dirty="0"/>
              <a:t>Using the same two layers and forward pass procedure as before, leaving our </a:t>
            </a:r>
            <a:r>
              <a:rPr lang="en-GB" dirty="0" err="1"/>
              <a:t>init</a:t>
            </a:r>
            <a:r>
              <a:rPr lang="en-GB" dirty="0"/>
              <a:t> and forward methods untouched.</a:t>
            </a:r>
          </a:p>
          <a:p>
            <a:r>
              <a:rPr lang="en-GB" dirty="0"/>
              <a:t>Replace MSE with our cross-entropy (another name for the log-likelihood loss).</a:t>
            </a:r>
          </a:p>
          <a:p>
            <a:r>
              <a:rPr lang="en-GB" dirty="0"/>
              <a:t>Backward and trainer methods untouched.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2A804-EBD8-960D-40E4-EDC21D66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7"/>
          <a:stretch/>
        </p:blipFill>
        <p:spPr>
          <a:xfrm>
            <a:off x="6330462" y="223164"/>
            <a:ext cx="5861538" cy="6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7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6D2AA-EA62-18A2-33BA-DFF7E098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91" y="1494804"/>
            <a:ext cx="8317633" cy="51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7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61" y="1591765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513184" y="3610947"/>
            <a:ext cx="13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NOPE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35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4E3B-0A9D-C11F-5978-41BD39C8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0262" cy="1325563"/>
          </a:xfrm>
        </p:spPr>
        <p:txBody>
          <a:bodyPr/>
          <a:lstStyle/>
          <a:p>
            <a:r>
              <a:rPr lang="en-GB" dirty="0"/>
              <a:t>Linear layers necessarily lead to linear boundary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</p:spPr>
            <p:txBody>
              <a:bodyPr/>
              <a:lstStyle/>
              <a:p>
                <a:r>
                  <a:rPr lang="en-GB" dirty="0"/>
                  <a:t>Our model consists of two linear layers, with two WX+B operations in a row.</a:t>
                </a:r>
              </a:p>
              <a:p>
                <a:r>
                  <a:rPr lang="en-GB" dirty="0"/>
                  <a:t>The final result is necessarily linear also, as shown in the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dirty="0"/>
                  <a:t> equation.</a:t>
                </a:r>
              </a:p>
              <a:p>
                <a:r>
                  <a:rPr lang="en-GB" dirty="0"/>
                  <a:t>Boundary is therefore linear!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  <a:blipFill>
                <a:blip r:embed="rId2"/>
                <a:stretch>
                  <a:fillRect l="-3103" t="-1937" r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0A74952-A820-26F5-B21E-7794118B6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9"/>
          <a:stretch/>
        </p:blipFill>
        <p:spPr>
          <a:xfrm>
            <a:off x="4373928" y="1977292"/>
            <a:ext cx="7755550" cy="41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2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shallow NN with two processing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37" y="1529242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838200" y="2790332"/>
            <a:ext cx="32147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Well that is going to be a problem, because the black frontier is definitely not linear…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12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 and introducing non-linearity in the Neural Networks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</a:t>
            </a:r>
            <a:r>
              <a:rPr lang="en-GB" dirty="0"/>
              <a:t>are an important component of neural networks because they </a:t>
            </a:r>
            <a:r>
              <a:rPr lang="en-GB" b="1" dirty="0">
                <a:solidFill>
                  <a:srgbClr val="00B050"/>
                </a:solidFill>
              </a:rPr>
              <a:t>introduce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 </a:t>
            </a:r>
            <a:r>
              <a:rPr lang="en-GB" dirty="0"/>
              <a:t>to the model.</a:t>
            </a:r>
          </a:p>
          <a:p>
            <a:pPr marL="0" indent="0">
              <a:buNone/>
            </a:pPr>
            <a:r>
              <a:rPr lang="en-GB" dirty="0"/>
              <a:t>This is important because most real-world data is non-linear.</a:t>
            </a:r>
          </a:p>
          <a:p>
            <a:pPr marL="0" indent="0">
              <a:buNone/>
            </a:pPr>
            <a:r>
              <a:rPr lang="en-GB" dirty="0"/>
              <a:t>Simply done by </a:t>
            </a:r>
            <a:r>
              <a:rPr lang="en-GB" b="1" dirty="0"/>
              <a:t>adding an extra operation </a:t>
            </a:r>
            <a:r>
              <a:rPr lang="en-GB" dirty="0"/>
              <a:t>after the linear one, for instance </a:t>
            </a:r>
            <a:r>
              <a:rPr lang="en-GB" b="1" dirty="0"/>
              <a:t>our sigmoid function</a:t>
            </a:r>
            <a:r>
              <a:rPr lang="en-GB" dirty="0"/>
              <a:t>.</a:t>
            </a:r>
            <a:endParaRPr lang="en-SG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78484C-D331-C08C-24DF-BE42BAC0C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899187"/>
              </p:ext>
            </p:extLst>
          </p:nvPr>
        </p:nvGraphicFramePr>
        <p:xfrm>
          <a:off x="6439876" y="1969477"/>
          <a:ext cx="5369169" cy="452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E3A86E2-23E3-E2C8-62E1-C1F638E3D248}"/>
              </a:ext>
            </a:extLst>
          </p:cNvPr>
          <p:cNvSpPr/>
          <p:nvPr/>
        </p:nvSpPr>
        <p:spPr>
          <a:xfrm>
            <a:off x="6439876" y="1825624"/>
            <a:ext cx="5478586" cy="47783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82B0F-F49C-1DDC-F409-9379DAAAEF47}"/>
              </a:ext>
            </a:extLst>
          </p:cNvPr>
          <p:cNvSpPr txBox="1"/>
          <p:nvPr/>
        </p:nvSpPr>
        <p:spPr>
          <a:xfrm>
            <a:off x="8807938" y="1969477"/>
            <a:ext cx="3001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Our new layer prototype, to be used in place of the Linear operation only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09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update our model by:</a:t>
            </a:r>
          </a:p>
          <a:p>
            <a:r>
              <a:rPr lang="en-SG" dirty="0"/>
              <a:t>Adding a sigmoid method, implementing the sigmoid operation from earlier.</a:t>
            </a:r>
          </a:p>
          <a:p>
            <a:r>
              <a:rPr lang="en-SG" dirty="0"/>
              <a:t>Adding sigmoid operations after each linear operation in the forward method.</a:t>
            </a:r>
          </a:p>
          <a:p>
            <a:r>
              <a:rPr lang="en-SG" dirty="0"/>
              <a:t>Our cross-entropy loss method remains unchanged, as it will simply use the updated forward procedure.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D0285-19F3-CC5B-7ABC-9F0C22FD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1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Careful now…</a:t>
            </a:r>
          </a:p>
          <a:p>
            <a:r>
              <a:rPr lang="en-SG" dirty="0"/>
              <a:t>As the forward procedure has changed, we have to update the backward propagation.</a:t>
            </a:r>
          </a:p>
          <a:p>
            <a:r>
              <a:rPr lang="en-SG" dirty="0"/>
              <a:t>Going back to the chain rule procedure and accounting for the new sigmoid operations gives us the new update rules to use in the backward method…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D5B35-A861-820D-73A9-BEE843559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1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DEB28-E77C-393C-3E5B-3AE3CAA7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43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38713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Our forward method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043" t="-18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32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Retrieving the gradient descent update rules takes a few steps and requires some organizing…</a:t>
                </a:r>
              </a:p>
              <a:p>
                <a:r>
                  <a:rPr lang="en-GB" dirty="0"/>
                  <a:t>First, recall that our loss function is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354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Then, recall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then prove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040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5500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75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BBB68-C97A-F968-8AD2-DE508BF2C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1825625"/>
            <a:ext cx="4064000" cy="4942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Changes:</a:t>
            </a:r>
          </a:p>
          <a:p>
            <a:r>
              <a:rPr lang="en-GB" dirty="0"/>
              <a:t>Weights and biases are now </a:t>
            </a:r>
            <a:r>
              <a:rPr lang="en-SG" dirty="0"/>
              <a:t>initialized as normal random with zero mean and variance 1.</a:t>
            </a:r>
          </a:p>
          <a:p>
            <a:r>
              <a:rPr lang="en-GB" dirty="0"/>
              <a:t>Forward method for making predictions using current parameters.</a:t>
            </a:r>
          </a:p>
          <a:p>
            <a:r>
              <a:rPr lang="en-GB" dirty="0"/>
              <a:t>Loss function for performance evaluation.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4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7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593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Reusing our formulas carefully gives the following update for the backward method.</a:t>
            </a:r>
          </a:p>
          <a:p>
            <a:pPr marL="0" indent="0">
              <a:buNone/>
            </a:pPr>
            <a:r>
              <a:rPr lang="en-GB" dirty="0"/>
              <a:t>Notice how we do not rush and compute each term, one operation at a time, to avoid making mistakes.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E8D5A-1A45-8E27-B15C-2E7B5398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985" y="481501"/>
            <a:ext cx="7093366" cy="58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8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93CC-DCBD-502A-6009-131C4E8B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85" y="1554689"/>
            <a:ext cx="8654434" cy="53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1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79797-083A-B47F-F29A-C163C28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1" y="1294066"/>
            <a:ext cx="7542347" cy="5095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42C26-AA61-A804-F438-6FAB9FE447AD}"/>
              </a:ext>
            </a:extLst>
          </p:cNvPr>
          <p:cNvSpPr txBox="1"/>
          <p:nvPr/>
        </p:nvSpPr>
        <p:spPr>
          <a:xfrm>
            <a:off x="93785" y="2790332"/>
            <a:ext cx="3978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Using the sigmoid activation functions helped the network create some</a:t>
            </a:r>
            <a:br>
              <a:rPr lang="en-GB" sz="2800" dirty="0">
                <a:solidFill>
                  <a:schemeClr val="accent2"/>
                </a:solidFill>
              </a:rPr>
            </a:br>
            <a:r>
              <a:rPr lang="en-GB" sz="2800" dirty="0">
                <a:solidFill>
                  <a:schemeClr val="accent2"/>
                </a:solidFill>
              </a:rPr>
              <a:t>non-linearity!</a:t>
            </a: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(Looks great!)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44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sigmoid</a:t>
            </a:r>
            <a:endParaRPr lang="en-SG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Definition (sigmoid function):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sigmoid activation function </a:t>
                </a:r>
                <a:r>
                  <a:rPr lang="en-GB" dirty="0"/>
                  <a:t>is often used in the </a:t>
                </a:r>
                <a:r>
                  <a:rPr lang="en-GB" b="1" dirty="0"/>
                  <a:t>output layer of a binary classification model</a:t>
                </a:r>
                <a:r>
                  <a:rPr lang="en-GB" dirty="0"/>
                  <a:t>, because the output will then have values between 0 and 1, and can therefore be interpreted as a </a:t>
                </a:r>
                <a:r>
                  <a:rPr lang="en-GB" b="1" dirty="0"/>
                  <a:t>probability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877936-0C09-CE62-73FD-AC87B960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40" y="2680676"/>
            <a:ext cx="4112999" cy="403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42CF1-8F96-4AF5-9B5F-867EE9CC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20" y="1825624"/>
            <a:ext cx="4043635" cy="7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95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Hyperbolic tangent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(tanh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tanh (short for "hyperbolic tangent") activation function </a:t>
            </a:r>
            <a:r>
              <a:rPr lang="en-GB" dirty="0"/>
              <a:t>is similar to the sigmoid function, but it maps values to a range between -1 and 1.</a:t>
            </a:r>
          </a:p>
          <a:p>
            <a:pPr marL="0" indent="0">
              <a:buNone/>
            </a:pPr>
            <a:r>
              <a:rPr lang="en-GB" dirty="0"/>
              <a:t>Like the sigmoid function, it is often used in the output layer of a classification model.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416D7-60A1-4844-CD00-1484111F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21" y="2711938"/>
            <a:ext cx="3837693" cy="368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6F9EA-A500-3B33-33EB-1938A8C4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21" y="1690688"/>
            <a:ext cx="3837692" cy="9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53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 err="1"/>
              <a:t>ReLU</a:t>
            </a:r>
            <a:r>
              <a:rPr lang="en-GB" dirty="0"/>
              <a:t> (short for </a:t>
            </a:r>
            <a:r>
              <a:rPr lang="en-GB" b="1" dirty="0"/>
              <a:t>"rectified linear unit"</a:t>
            </a:r>
            <a:r>
              <a:rPr lang="en-GB" dirty="0"/>
              <a:t>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a simple function that maps any input value less than 0 to 0, and any input value greater than or equal to 0 to the input value itself. </a:t>
            </a:r>
          </a:p>
          <a:p>
            <a:pPr marL="0" indent="0">
              <a:buNone/>
            </a:pPr>
            <a:r>
              <a:rPr lang="en-GB" dirty="0"/>
              <a:t>It is widely used because it is computationally efficient and does not saturate (i.e., "die") like some other activation functions.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38222-4B91-4FD1-1594-E8EB2A0E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70" y="1690688"/>
            <a:ext cx="4830672" cy="10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6DBB2-8697-7D35-390D-633C5DCF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01" y="2711938"/>
            <a:ext cx="3943792" cy="40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9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Leaky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(Leaky 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leaky</a:t>
            </a:r>
            <a:r>
              <a:rPr lang="en-GB" dirty="0"/>
              <a:t> </a:t>
            </a:r>
            <a:r>
              <a:rPr lang="en-GB" b="1" dirty="0" err="1"/>
              <a:t>ReLU</a:t>
            </a:r>
            <a:r>
              <a:rPr lang="en-GB" dirty="0"/>
              <a:t> </a:t>
            </a:r>
            <a:r>
              <a:rPr lang="en-GB" b="1" dirty="0"/>
              <a:t>activation</a:t>
            </a:r>
            <a:r>
              <a:rPr lang="en-GB" dirty="0"/>
              <a:t> function is similar to the </a:t>
            </a:r>
            <a:r>
              <a:rPr lang="en-GB" dirty="0" err="1"/>
              <a:t>ReLU</a:t>
            </a:r>
            <a:r>
              <a:rPr lang="en-GB" dirty="0"/>
              <a:t> function, but it allows a </a:t>
            </a:r>
            <a:r>
              <a:rPr lang="en-GB" b="1" dirty="0"/>
              <a:t>small</a:t>
            </a:r>
            <a:r>
              <a:rPr lang="en-GB" dirty="0"/>
              <a:t> </a:t>
            </a:r>
            <a:r>
              <a:rPr lang="en-GB" b="1" dirty="0"/>
              <a:t>negative</a:t>
            </a:r>
            <a:r>
              <a:rPr lang="en-GB" dirty="0"/>
              <a:t> </a:t>
            </a:r>
            <a:r>
              <a:rPr lang="en-GB" b="1" dirty="0"/>
              <a:t>slope</a:t>
            </a:r>
            <a:r>
              <a:rPr lang="en-GB" dirty="0"/>
              <a:t> for input values less than 0.</a:t>
            </a:r>
          </a:p>
          <a:p>
            <a:pPr marL="0" indent="0">
              <a:buNone/>
            </a:pPr>
            <a:r>
              <a:rPr lang="en-GB" dirty="0"/>
              <a:t>This can help to alleviate the "dying </a:t>
            </a:r>
            <a:r>
              <a:rPr lang="en-GB" dirty="0" err="1"/>
              <a:t>ReLU</a:t>
            </a:r>
            <a:r>
              <a:rPr lang="en-GB" dirty="0"/>
              <a:t>" problem, where some neurons in the network "die" and no longer respond to input.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9A75A-EEBB-93ED-3DB2-CB55B455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51" y="2758034"/>
            <a:ext cx="3973988" cy="4099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71CFC-D272-6F79-0683-343D1F2D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97" y="1964087"/>
            <a:ext cx="5795503" cy="8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23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(ELU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ELU</a:t>
            </a:r>
            <a:r>
              <a:rPr lang="en-GB" dirty="0"/>
              <a:t> (short for "</a:t>
            </a:r>
            <a:r>
              <a:rPr lang="en-GB" b="1" dirty="0"/>
              <a:t>exponential</a:t>
            </a:r>
            <a:r>
              <a:rPr lang="en-GB" dirty="0"/>
              <a:t>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unit</a:t>
            </a:r>
            <a:r>
              <a:rPr lang="en-GB" dirty="0"/>
              <a:t>")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similar to the </a:t>
            </a:r>
            <a:r>
              <a:rPr lang="en-GB" dirty="0" err="1"/>
              <a:t>ReLU</a:t>
            </a:r>
            <a:r>
              <a:rPr lang="en-GB" dirty="0"/>
              <a:t> function, but it has a negative slope for input values less than 0.</a:t>
            </a:r>
          </a:p>
          <a:p>
            <a:pPr marL="0" indent="0">
              <a:buNone/>
            </a:pPr>
            <a:r>
              <a:rPr lang="en-GB" dirty="0"/>
              <a:t>Like the leaky </a:t>
            </a:r>
            <a:r>
              <a:rPr lang="en-GB" dirty="0" err="1"/>
              <a:t>ReLU</a:t>
            </a:r>
            <a:r>
              <a:rPr lang="en-GB" dirty="0"/>
              <a:t> function, it can help to alleviate the "dying </a:t>
            </a:r>
            <a:r>
              <a:rPr lang="en-GB" dirty="0" err="1"/>
              <a:t>ReLU</a:t>
            </a:r>
            <a:r>
              <a:rPr lang="en-GB" dirty="0"/>
              <a:t>" problem.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E49B8-7DE8-031C-5B17-75E7142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979" y="2401395"/>
            <a:ext cx="4116006" cy="4199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DE08-500E-6A4D-D350-6FF02D6C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69" y="1433361"/>
            <a:ext cx="6619431" cy="7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4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366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290647"/>
            <a:ext cx="332154" cy="10424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have listed the most common activation functions, which are used 99% of the time.</a:t>
            </a:r>
          </a:p>
          <a:p>
            <a:pPr marL="0" indent="0">
              <a:buNone/>
            </a:pPr>
            <a:r>
              <a:rPr lang="en-GB" dirty="0"/>
              <a:t>Keep in mind that </a:t>
            </a:r>
            <a:r>
              <a:rPr lang="en-GB" b="1" dirty="0"/>
              <a:t>many more activation functions exist</a:t>
            </a:r>
            <a:r>
              <a:rPr lang="en-GB" dirty="0"/>
              <a:t>, some of them being very niche, but worth keeping an eye on. Have a look at the list here: </a:t>
            </a:r>
            <a:r>
              <a:rPr lang="en-GB" dirty="0">
                <a:hlinkClick r:id="rId2"/>
              </a:rPr>
              <a:t>https://pytorch.org/docs/stable/nn.html#non-linear-activations-weighted-sum-nonlinearity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45B6-5D6D-BCDF-610F-727D0FC0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universal approximation theorem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Mathematically speaking, any neural network architecture aims at finding the mathematical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that can map some given inputs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) to outputs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). And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can be arbitrarily complex, based on the dataset and task at hand.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dirty="0"/>
                  <a:t> tells us that </a:t>
                </a:r>
                <a:r>
                  <a:rPr lang="en-GB" b="1" dirty="0"/>
                  <a:t>Neural Networks have a kind of universality property.</a:t>
                </a:r>
              </a:p>
              <a:p>
                <a:pPr marL="0" indent="0">
                  <a:buNone/>
                </a:pPr>
                <a:r>
                  <a:rPr lang="en-GB" b="1" dirty="0"/>
                  <a:t>This means that no matter what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b="1" dirty="0"/>
                  <a:t>might be, there is a network that can approximately approach the function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!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As such, this is the most important theorem of Deep Learning!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102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4E3A-23DD-CF64-9047-E77A146C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8F0BB-489A-5ED4-5B94-4E425ACF1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9418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36086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E871-18DE-A453-AAA8-209869EB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445D-0B5E-821A-F61A-522168D7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19589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D8F5-BFAC-79E0-DA30-6EC3AF8D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F1EA-8CE6-BE9D-284D-3BAC9A9F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1162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152F-A5D2-2F32-A363-DA5CFD8B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4146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C7BF-4A47-FDD1-90A0-7CB2FF00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2FDC-5691-C578-010D-7EB4BB4DF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34479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B831-7B70-43E3-C609-A5E2D3B0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F035C-7BD5-128A-6A12-E958C879C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70229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99EF-5436-EF3F-B4CC-8F9A1F61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B4820-F152-FB21-A57A-A3EC15DE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022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  <a:blipFill>
                <a:blip r:embed="rId3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667D-D416-D590-758C-3F6147CC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E1F6F-8727-DA25-8D38-14ED9685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AFC1-277E-5F5A-5392-46CE2285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dgdfh</a:t>
            </a:r>
            <a:endParaRPr lang="en-SG" dirty="0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83" y="2239346"/>
            <a:ext cx="6703093" cy="38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DF48-98C3-28E3-8708-A75C13D1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E3EA7-02BB-AE6C-FEFD-048290881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78752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Symmetries in Neural Networks and why it is essential to break them</a:t>
            </a:r>
          </a:p>
          <a:p>
            <a:r>
              <a:rPr lang="en-US" dirty="0"/>
              <a:t>Implementing some common initializers and their uses</a:t>
            </a:r>
          </a:p>
          <a:p>
            <a:r>
              <a:rPr lang="en-US" dirty="0"/>
              <a:t>Exploding gradient problem, spotting it and fixing it</a:t>
            </a:r>
          </a:p>
          <a:p>
            <a:r>
              <a:rPr lang="en-US" dirty="0"/>
              <a:t>Vanishing gradient problem, spotting it and fixing it</a:t>
            </a:r>
          </a:p>
          <a:p>
            <a:r>
              <a:rPr lang="en-US" dirty="0"/>
              <a:t>Activations functions for introducing non-linearity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Typical examples of activations functions and their uses</a:t>
            </a:r>
          </a:p>
          <a:p>
            <a:r>
              <a:rPr lang="en-GB" dirty="0"/>
              <a:t>The universal approximation theorem</a:t>
            </a:r>
          </a:p>
          <a:p>
            <a:r>
              <a:rPr lang="en-GB" dirty="0"/>
              <a:t>Some advanced optimizers</a:t>
            </a:r>
          </a:p>
          <a:p>
            <a:pPr lvl="1"/>
            <a:r>
              <a:rPr lang="en-GB" dirty="0" err="1"/>
              <a:t>Adagrad</a:t>
            </a:r>
            <a:endParaRPr lang="en-GB" dirty="0"/>
          </a:p>
          <a:p>
            <a:pPr lvl="1"/>
            <a:r>
              <a:rPr lang="en-GB" dirty="0" err="1"/>
              <a:t>RMSProp</a:t>
            </a:r>
            <a:endParaRPr lang="en-GB" dirty="0"/>
          </a:p>
          <a:p>
            <a:pPr lvl="1"/>
            <a:r>
              <a:rPr lang="en-GB" dirty="0"/>
              <a:t>Adam</a:t>
            </a:r>
          </a:p>
          <a:p>
            <a:r>
              <a:rPr lang="en-GB" dirty="0"/>
              <a:t>Stochastic gradient descent</a:t>
            </a:r>
          </a:p>
          <a:p>
            <a:r>
              <a:rPr lang="en-GB" dirty="0"/>
              <a:t>Mini-batch gradient descent</a:t>
            </a:r>
          </a:p>
          <a:p>
            <a:r>
              <a:rPr lang="en-GB" dirty="0"/>
              <a:t>Combining into a great optimizer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[LeCun1998]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“Efficient backprop. In Neural networks: Tricks of the trade”, 1998.</a:t>
            </a:r>
          </a:p>
          <a:p>
            <a:r>
              <a:rPr lang="en-GB" dirty="0"/>
              <a:t>[Glorot2010] X.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dirty="0"/>
              <a:t>, and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“Understanding the difficulty of training deep feedforward neural networks”, 2010.</a:t>
            </a:r>
          </a:p>
          <a:p>
            <a:r>
              <a:rPr lang="en-GB" dirty="0"/>
              <a:t>[He2015] K.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dirty="0"/>
              <a:t>, X. Zhang, S. Ren, &amp; J. Sun, “Delving deep into rectifiers: Surpassing human-level performance on </a:t>
            </a:r>
            <a:r>
              <a:rPr lang="en-GB" dirty="0" err="1"/>
              <a:t>imagenet</a:t>
            </a:r>
            <a:r>
              <a:rPr lang="en-GB" dirty="0"/>
              <a:t> classification.”, 2015.</a:t>
            </a:r>
          </a:p>
          <a:p>
            <a:r>
              <a:rPr lang="en-GB" dirty="0"/>
              <a:t>[LeCun1998bis]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L.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P. Haffner “Gradient-based learning applied to document recognition.”, 1998</a:t>
            </a:r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Yann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b="1" dirty="0"/>
              <a:t>: Chief AI Scientist </a:t>
            </a:r>
            <a:r>
              <a:rPr lang="en-GB" dirty="0"/>
              <a:t>at </a:t>
            </a:r>
            <a:r>
              <a:rPr lang="en-GB" b="1" dirty="0"/>
              <a:t>Facebook/Meta</a:t>
            </a:r>
            <a:r>
              <a:rPr lang="en-GB" dirty="0"/>
              <a:t> and </a:t>
            </a:r>
            <a:r>
              <a:rPr lang="en-GB" b="1" dirty="0"/>
              <a:t>Silver Professor </a:t>
            </a:r>
            <a:r>
              <a:rPr lang="en-GB" dirty="0"/>
              <a:t>at the </a:t>
            </a:r>
            <a:r>
              <a:rPr lang="en-GB" b="1" dirty="0"/>
              <a:t>New</a:t>
            </a:r>
            <a:r>
              <a:rPr lang="en-GB" dirty="0"/>
              <a:t> </a:t>
            </a:r>
            <a:r>
              <a:rPr lang="en-GB" b="1" dirty="0"/>
              <a:t>York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b="1" dirty="0"/>
            </a:br>
            <a:r>
              <a:rPr lang="en-GB" dirty="0">
                <a:hlinkClick r:id="rId2"/>
              </a:rPr>
              <a:t>http://yann.lecun.com/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https://scholar.google.com/citations?user=WLN3QrAAAAAJ&amp;hl=fr</a:t>
            </a:r>
            <a:endParaRPr lang="en-GB" dirty="0"/>
          </a:p>
          <a:p>
            <a:r>
              <a:rPr lang="en-GB" b="1" dirty="0" err="1"/>
              <a:t>Yoshua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Montreal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4"/>
              </a:rPr>
              <a:t>https://yoshuabengio.org</a:t>
            </a:r>
            <a:br>
              <a:rPr lang="en-GB" dirty="0"/>
            </a:br>
            <a:r>
              <a:rPr lang="en-GB" dirty="0">
                <a:hlinkClick r:id="rId5"/>
              </a:rPr>
              <a:t>https://scholar.google.com/citations?user=kukA0LcAAAAJ&amp;hl=fr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Xavier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b="1" dirty="0"/>
              <a:t>: </a:t>
            </a:r>
            <a:r>
              <a:rPr lang="en-GB" dirty="0"/>
              <a:t>Currently works at </a:t>
            </a:r>
            <a:r>
              <a:rPr lang="en-GB" b="1" dirty="0"/>
              <a:t>DeepMind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https://scholar.google.com/citations?user=_WnkXlkAAAAJ&amp;hl=fr</a:t>
            </a:r>
            <a:endParaRPr lang="en-GB" dirty="0"/>
          </a:p>
          <a:p>
            <a:r>
              <a:rPr lang="en-GB" b="1" dirty="0" err="1"/>
              <a:t>Kaiming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Facebook AI Research (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).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https://scholar.google.com/citations?user=DhtAFkwAAAAJ&amp;hl=en</a:t>
            </a:r>
            <a:endParaRPr lang="en-GB" dirty="0"/>
          </a:p>
          <a:p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: Facebook Artificial Intelligence Research, now Meta Artificial Intelligence is an academic research laboratory focused on generating knowledge for the AI community.</a:t>
            </a:r>
            <a:br>
              <a:rPr lang="en-GB" dirty="0"/>
            </a:br>
            <a:r>
              <a:rPr lang="en-GB" dirty="0">
                <a:hlinkClick r:id="rId4"/>
              </a:rPr>
              <a:t>https://ai.facebook.com/</a:t>
            </a:r>
            <a:br>
              <a:rPr lang="en-GB" dirty="0"/>
            </a:br>
            <a:r>
              <a:rPr lang="en-GB" dirty="0">
                <a:hlinkClick r:id="rId5"/>
              </a:rPr>
              <a:t>https://twitter.com/MetaAI?ref_src=twsrc%5Egoogle%7Ctwcamp%5Eserp%7Ctwgr%5Eauthor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125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3314</TotalTime>
  <Words>4690</Words>
  <Application>Microsoft Office PowerPoint</Application>
  <PresentationFormat>Widescreen</PresentationFormat>
  <Paragraphs>432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Office Theme</vt:lpstr>
      <vt:lpstr>50.039 Theory and Practice of Deep Learning W2-S1 Neural Networks, Initializers, Optimizers and other Good Practices</vt:lpstr>
      <vt:lpstr>PowerPoint Presentation</vt:lpstr>
      <vt:lpstr>About this week (Week 2)</vt:lpstr>
      <vt:lpstr>About this week (Week 2)</vt:lpstr>
      <vt:lpstr>About this week (Week 2)</vt:lpstr>
      <vt:lpstr>Our shallow NN with two processing layers</vt:lpstr>
      <vt:lpstr>Our NN class</vt:lpstr>
      <vt:lpstr>PowerPoint Presentation</vt:lpstr>
      <vt:lpstr>Backpropagation in our model</vt:lpstr>
      <vt:lpstr>Backpropagation in our model</vt:lpstr>
      <vt:lpstr>Training procedure, in short.</vt:lpstr>
      <vt:lpstr>Trainer function for our model</vt:lpstr>
      <vt:lpstr>Trainer function for our model</vt:lpstr>
      <vt:lpstr>Trainer function for our model</vt:lpstr>
      <vt:lpstr>Finally, adding the trainer function and the performance curves function as methods to our class.</vt:lpstr>
      <vt:lpstr>A bad initialization</vt:lpstr>
      <vt:lpstr>Training the constant initialization model</vt:lpstr>
      <vt:lpstr>Training the constant initialization model</vt:lpstr>
      <vt:lpstr>Training the constant initialization model</vt:lpstr>
      <vt:lpstr>Training the constant initialization model</vt:lpstr>
      <vt:lpstr>Symmetry in the Neural Network</vt:lpstr>
      <vt:lpstr>Symmetry in the Neural Network</vt:lpstr>
      <vt:lpstr>The random normal initialization</vt:lpstr>
      <vt:lpstr>Using a random initialization is just better</vt:lpstr>
      <vt:lpstr>The Xavier initialization</vt:lpstr>
      <vt:lpstr>The He initialization</vt:lpstr>
      <vt:lpstr>The LeCun initialization</vt:lpstr>
      <vt:lpstr>Initializations variations and more</vt:lpstr>
      <vt:lpstr>No free lunch theorem</vt:lpstr>
      <vt:lpstr>No free lunch theorem</vt:lpstr>
      <vt:lpstr>No free lunch theorem – season 2</vt:lpstr>
      <vt:lpstr>A weird initializer</vt:lpstr>
      <vt:lpstr>PowerPoint Presentation</vt:lpstr>
      <vt:lpstr>PowerPoint Presentation</vt:lpstr>
      <vt:lpstr>The exploding gradient problem</vt:lpstr>
      <vt:lpstr>Unlucky initialization</vt:lpstr>
      <vt:lpstr>PowerPoint Presentation</vt:lpstr>
      <vt:lpstr>The learning rate tradeoff</vt:lpstr>
      <vt:lpstr>Triggering an exploding gradient on purpose</vt:lpstr>
      <vt:lpstr>PowerPoint Presentation</vt:lpstr>
      <vt:lpstr>PowerPoint Presentation</vt:lpstr>
      <vt:lpstr>No free lunch theorem – season 2</vt:lpstr>
      <vt:lpstr>The learning rate tradeoff</vt:lpstr>
      <vt:lpstr>Controlling gradients to prevent explosions</vt:lpstr>
      <vt:lpstr>PowerPoint Presentation</vt:lpstr>
      <vt:lpstr>PowerPoint Presentation</vt:lpstr>
      <vt:lpstr>The vanishing gradient problem</vt:lpstr>
      <vt:lpstr>PowerPoint Presentation</vt:lpstr>
      <vt:lpstr>PowerPoint Presentation</vt:lpstr>
      <vt:lpstr>PowerPoint Presentation</vt:lpstr>
      <vt:lpstr>PowerPoint Presentation</vt:lpstr>
      <vt:lpstr>Remember, the learning rate tradeoff</vt:lpstr>
      <vt:lpstr>New dataset!</vt:lpstr>
      <vt:lpstr>New dataset!</vt:lpstr>
      <vt:lpstr>New dataset!</vt:lpstr>
      <vt:lpstr>Adjusting our shallow NN</vt:lpstr>
      <vt:lpstr>Trains just fine! (or does it?)</vt:lpstr>
      <vt:lpstr>Trains just fine! (or does it?)</vt:lpstr>
      <vt:lpstr>Linear layers necessarily lead to linear boundary</vt:lpstr>
      <vt:lpstr>Trains just fine! (or does it?)</vt:lpstr>
      <vt:lpstr>Activation functions and introducing non-linearity in the Neural Networks</vt:lpstr>
      <vt:lpstr>Adding sigmoid activations</vt:lpstr>
      <vt:lpstr>Adding sigmoid activations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Adding sigmoid activations</vt:lpstr>
      <vt:lpstr>Trains just fine!</vt:lpstr>
      <vt:lpstr>Trains just fine!</vt:lpstr>
      <vt:lpstr>Examples of activations: sigmoid</vt:lpstr>
      <vt:lpstr>Examples of activations: Hyperbolic tangent</vt:lpstr>
      <vt:lpstr>Examples of activations: ReLU</vt:lpstr>
      <vt:lpstr>Examples of activations: Leaky ReLU</vt:lpstr>
      <vt:lpstr>Examples of activations: ELU</vt:lpstr>
      <vt:lpstr>A note on activation functions</vt:lpstr>
      <vt:lpstr>The universal approximation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(Week 2)</vt:lpstr>
      <vt:lpstr>Conclusion (Week 2)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2023-01-27T06:25:41Z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